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65" r:id="rId2"/>
    <p:sldId id="260" r:id="rId3"/>
    <p:sldId id="257" r:id="rId4"/>
    <p:sldId id="259" r:id="rId5"/>
    <p:sldId id="263" r:id="rId6"/>
    <p:sldId id="264" r:id="rId7"/>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SMo4HIolvGW/BepkIH25DiByv8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ECD"/>
    <a:srgbClr val="F2E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4"/>
  </p:normalViewPr>
  <p:slideViewPr>
    <p:cSldViewPr snapToGrid="0">
      <p:cViewPr>
        <p:scale>
          <a:sx n="102" d="100"/>
          <a:sy n="102" d="100"/>
        </p:scale>
        <p:origin x="2424" y="-1792"/>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973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dda14a31b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dda14a3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dda14a28c_0_5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dda14a28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47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dda14a28c_0_5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dda14a28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16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257705" y="5891409"/>
            <a:ext cx="7044600" cy="1647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4"/>
          <p:cNvSpPr txBox="1">
            <a:spLocks noGrp="1"/>
          </p:cNvSpPr>
          <p:nvPr>
            <p:ph type="title" hasCustomPrompt="1"/>
          </p:nvPr>
        </p:nvSpPr>
        <p:spPr>
          <a:xfrm>
            <a:off x="257705" y="2299346"/>
            <a:ext cx="7044600" cy="4081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4"/>
          <p:cNvSpPr txBox="1">
            <a:spLocks noGrp="1"/>
          </p:cNvSpPr>
          <p:nvPr>
            <p:ph type="body" idx="1"/>
          </p:nvPr>
        </p:nvSpPr>
        <p:spPr>
          <a:xfrm>
            <a:off x="257705" y="6552657"/>
            <a:ext cx="7044600" cy="2703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257705" y="4471058"/>
            <a:ext cx="7044600" cy="17499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7"/>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8"/>
          <p:cNvSpPr txBox="1">
            <a:spLocks noGrp="1"/>
          </p:cNvSpPr>
          <p:nvPr>
            <p:ph type="body" idx="1"/>
          </p:nvPr>
        </p:nvSpPr>
        <p:spPr>
          <a:xfrm>
            <a:off x="257705" y="2395696"/>
            <a:ext cx="3306900" cy="7101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8"/>
          <p:cNvSpPr txBox="1">
            <a:spLocks noGrp="1"/>
          </p:cNvSpPr>
          <p:nvPr>
            <p:ph type="body" idx="2"/>
          </p:nvPr>
        </p:nvSpPr>
        <p:spPr>
          <a:xfrm>
            <a:off x="3995291" y="2395696"/>
            <a:ext cx="3306900" cy="7101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257705" y="1154948"/>
            <a:ext cx="2321700" cy="1570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0"/>
          <p:cNvSpPr txBox="1">
            <a:spLocks noGrp="1"/>
          </p:cNvSpPr>
          <p:nvPr>
            <p:ph type="body" idx="1"/>
          </p:nvPr>
        </p:nvSpPr>
        <p:spPr>
          <a:xfrm>
            <a:off x="257705" y="2888617"/>
            <a:ext cx="2321700" cy="6609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405325" y="935745"/>
            <a:ext cx="5264700" cy="8503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2"/>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
          <p:cNvSpPr txBox="1">
            <a:spLocks noGrp="1"/>
          </p:cNvSpPr>
          <p:nvPr>
            <p:ph type="title"/>
          </p:nvPr>
        </p:nvSpPr>
        <p:spPr>
          <a:xfrm>
            <a:off x="219508" y="2563450"/>
            <a:ext cx="3344400" cy="3081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2"/>
          <p:cNvSpPr txBox="1">
            <a:spLocks noGrp="1"/>
          </p:cNvSpPr>
          <p:nvPr>
            <p:ph type="subTitle" idx="1"/>
          </p:nvPr>
        </p:nvSpPr>
        <p:spPr>
          <a:xfrm>
            <a:off x="219508" y="5826865"/>
            <a:ext cx="3344400" cy="2567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2"/>
          <p:cNvSpPr txBox="1">
            <a:spLocks noGrp="1"/>
          </p:cNvSpPr>
          <p:nvPr>
            <p:ph type="body" idx="2"/>
          </p:nvPr>
        </p:nvSpPr>
        <p:spPr>
          <a:xfrm>
            <a:off x="4083839" y="1505164"/>
            <a:ext cx="3172200" cy="76812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257705" y="8794266"/>
            <a:ext cx="4959600" cy="12579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eepl.com/ja/translator"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deepl.com/ja/translato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hyperlink" Target="https://www.deepl.com/ja/translato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2">
            <a:extLst>
              <a:ext uri="{FF2B5EF4-FFF2-40B4-BE49-F238E27FC236}">
                <a16:creationId xmlns:a16="http://schemas.microsoft.com/office/drawing/2014/main" id="{8A842130-37CA-A443-9B8A-6EEF1A7668F3}"/>
              </a:ext>
            </a:extLst>
          </p:cNvPr>
          <p:cNvSpPr/>
          <p:nvPr/>
        </p:nvSpPr>
        <p:spPr>
          <a:xfrm>
            <a:off x="428446" y="1761450"/>
            <a:ext cx="6424595" cy="1945577"/>
          </a:xfrm>
          <a:prstGeom prst="roundRect">
            <a:avLst>
              <a:gd name="adj" fmla="val 16667"/>
            </a:avLst>
          </a:prstGeom>
          <a:noFill/>
          <a:ln w="9525" cap="flat" cmpd="sng">
            <a:solidFill>
              <a:srgbClr val="8BCECD"/>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altLang="en-US" sz="2000">
                <a:latin typeface="Meiryo" panose="020B0604030504040204" pitchFamily="34" charset="-128"/>
                <a:ea typeface="Meiryo" panose="020B0604030504040204" pitchFamily="34" charset="-128"/>
              </a:rPr>
              <a:t>基本フォーマット</a:t>
            </a:r>
            <a:endParaRPr lang="en-US" altLang="ja-JP" sz="2000" dirty="0">
              <a:latin typeface="Meiryo" panose="020B0604030504040204" pitchFamily="34" charset="-128"/>
              <a:ea typeface="Meiryo" panose="020B0604030504040204" pitchFamily="34" charset="-128"/>
            </a:endParaRPr>
          </a:p>
          <a:p>
            <a:pPr>
              <a:buSzPts val="1200"/>
            </a:pPr>
            <a:endParaRPr lang="en-US" altLang="ja-JP" dirty="0">
              <a:latin typeface="Meiryo" panose="020B0604030504040204" pitchFamily="34" charset="-128"/>
              <a:ea typeface="Meiryo" panose="020B0604030504040204" pitchFamily="34" charset="-128"/>
            </a:endParaRPr>
          </a:p>
          <a:p>
            <a:pPr>
              <a:buSzPts val="1200"/>
            </a:pPr>
            <a:r>
              <a:rPr lang="ja-JP" altLang="en-US">
                <a:latin typeface="Meiryo" panose="020B0604030504040204" pitchFamily="34" charset="-128"/>
                <a:ea typeface="Meiryo" panose="020B0604030504040204" pitchFamily="34" charset="-128"/>
              </a:rPr>
              <a:t>１）教科書のターゲット例文を解説</a:t>
            </a:r>
            <a:endParaRPr lang="en-US" altLang="ja-JP" dirty="0">
              <a:latin typeface="Meiryo" panose="020B0604030504040204" pitchFamily="34" charset="-128"/>
              <a:ea typeface="Meiryo" panose="020B0604030504040204" pitchFamily="34" charset="-128"/>
            </a:endParaRPr>
          </a:p>
          <a:p>
            <a:pPr>
              <a:buSzPts val="1200"/>
            </a:pPr>
            <a:r>
              <a:rPr lang="ja-JP" altLang="en-US">
                <a:latin typeface="Meiryo" panose="020B0604030504040204" pitchFamily="34" charset="-128"/>
                <a:ea typeface="Meiryo" panose="020B0604030504040204" pitchFamily="34" charset="-128"/>
              </a:rPr>
              <a:t>２）カラオケ</a:t>
            </a:r>
            <a:r>
              <a:rPr lang="en-US" altLang="ja-JP" dirty="0">
                <a:latin typeface="Meiryo" panose="020B0604030504040204" pitchFamily="34" charset="-128"/>
                <a:ea typeface="Meiryo" panose="020B0604030504040204" pitchFamily="34" charset="-128"/>
              </a:rPr>
              <a:t>English</a:t>
            </a:r>
            <a:r>
              <a:rPr lang="ja-JP" altLang="en-US">
                <a:latin typeface="Meiryo" panose="020B0604030504040204" pitchFamily="34" charset="-128"/>
                <a:ea typeface="Meiryo" panose="020B0604030504040204" pitchFamily="34" charset="-128"/>
              </a:rPr>
              <a:t>授業対応例文で声出しウォームアップ（対照表参照）</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３）テーマについてリサーチ→作文（日本語可）</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４）</a:t>
            </a:r>
            <a:r>
              <a:rPr lang="en-US" altLang="ja-JP" dirty="0">
                <a:latin typeface="Meiryo" panose="020B0604030504040204" pitchFamily="34" charset="-128"/>
                <a:ea typeface="Meiryo" panose="020B0604030504040204" pitchFamily="34" charset="-128"/>
              </a:rPr>
              <a:t>AI</a:t>
            </a:r>
            <a:r>
              <a:rPr lang="ja-JP" altLang="en-US">
                <a:latin typeface="Meiryo" panose="020B0604030504040204" pitchFamily="34" charset="-128"/>
                <a:ea typeface="Meiryo" panose="020B0604030504040204" pitchFamily="34" charset="-128"/>
              </a:rPr>
              <a:t>翻訳</a:t>
            </a:r>
            <a:r>
              <a:rPr lang="en-US" altLang="ja-JP" dirty="0" err="1">
                <a:latin typeface="Meiryo" panose="020B0604030504040204" pitchFamily="34" charset="-128"/>
                <a:ea typeface="Meiryo" panose="020B0604030504040204" pitchFamily="34" charset="-128"/>
              </a:rPr>
              <a:t>DeepL</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を活用して英作文→声出し練習</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５）スピーチとリフレクション</a:t>
            </a:r>
            <a:endParaRPr lang="en-US" altLang="ja-JP" dirty="0">
              <a:latin typeface="Meiryo" panose="020B0604030504040204" pitchFamily="34" charset="-128"/>
              <a:ea typeface="Meiryo" panose="020B0604030504040204" pitchFamily="34" charset="-128"/>
            </a:endParaRPr>
          </a:p>
          <a:p>
            <a:pPr lvl="0">
              <a:buSzPts val="1200"/>
            </a:pPr>
            <a:endParaRPr lang="en-US" altLang="ja-JP" dirty="0">
              <a:latin typeface="Meiryo" panose="020B0604030504040204" pitchFamily="34" charset="-128"/>
              <a:ea typeface="Meiryo" panose="020B0604030504040204" pitchFamily="34" charset="-128"/>
            </a:endParaRPr>
          </a:p>
          <a:p>
            <a:pPr lvl="0">
              <a:buSzPts val="1200"/>
            </a:pPr>
            <a:endParaRPr lang="en-US" altLang="ja-JP" dirty="0">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rgbClr val="000000"/>
              </a:buClr>
              <a:buSzPts val="1200"/>
              <a:buFont typeface="Arial"/>
              <a:buNone/>
            </a:pPr>
            <a:endParaRPr lang="en-US" altLang="ja-JP" dirty="0">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rgbClr val="000000"/>
              </a:buClr>
              <a:buSzPts val="1200"/>
              <a:buFont typeface="Arial"/>
              <a:buNone/>
            </a:pPr>
            <a:endParaRPr lang="en-US" dirty="0">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rgbClr val="000000"/>
              </a:buClr>
              <a:buSzPts val="1200"/>
              <a:buFont typeface="Arial"/>
              <a:buNone/>
            </a:pPr>
            <a:endParaRPr lang="en-US" dirty="0">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rgbClr val="000000"/>
              </a:buClr>
              <a:buSzPts val="1200"/>
              <a:buFont typeface="Arial"/>
              <a:buNone/>
            </a:pPr>
            <a:endParaRPr lang="en-US" b="0" i="0" u="none" strike="noStrike" cap="none" dirty="0">
              <a:solidFill>
                <a:srgbClr val="000000"/>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000000"/>
              </a:solidFill>
              <a:latin typeface="Meiryo" panose="020B0604030504040204" pitchFamily="34" charset="-128"/>
              <a:ea typeface="Meiryo" panose="020B0604030504040204" pitchFamily="34" charset="-128"/>
              <a:sym typeface="Arial"/>
            </a:endParaRPr>
          </a:p>
        </p:txBody>
      </p:sp>
      <p:pic>
        <p:nvPicPr>
          <p:cNvPr id="5" name="Google Shape;55;p1">
            <a:extLst>
              <a:ext uri="{FF2B5EF4-FFF2-40B4-BE49-F238E27FC236}">
                <a16:creationId xmlns:a16="http://schemas.microsoft.com/office/drawing/2014/main" id="{803DBD28-6417-7A4D-9595-240476B93706}"/>
              </a:ext>
            </a:extLst>
          </p:cNvPr>
          <p:cNvPicPr preferRelativeResize="0"/>
          <p:nvPr/>
        </p:nvPicPr>
        <p:blipFill rotWithShape="1">
          <a:blip r:embed="rId2">
            <a:alphaModFix/>
          </a:blip>
          <a:srcRect/>
          <a:stretch/>
        </p:blipFill>
        <p:spPr>
          <a:xfrm>
            <a:off x="317238" y="312772"/>
            <a:ext cx="1641000" cy="688500"/>
          </a:xfrm>
          <a:prstGeom prst="roundRect">
            <a:avLst>
              <a:gd name="adj" fmla="val 16667"/>
            </a:avLst>
          </a:prstGeom>
          <a:noFill/>
          <a:ln>
            <a:noFill/>
          </a:ln>
        </p:spPr>
      </p:pic>
      <p:sp>
        <p:nvSpPr>
          <p:cNvPr id="6" name="Google Shape;54;p1">
            <a:extLst>
              <a:ext uri="{FF2B5EF4-FFF2-40B4-BE49-F238E27FC236}">
                <a16:creationId xmlns:a16="http://schemas.microsoft.com/office/drawing/2014/main" id="{FD0CD3DD-ACAB-B044-96F8-60779D9046DA}"/>
              </a:ext>
            </a:extLst>
          </p:cNvPr>
          <p:cNvSpPr/>
          <p:nvPr/>
        </p:nvSpPr>
        <p:spPr>
          <a:xfrm>
            <a:off x="2141552" y="207050"/>
            <a:ext cx="5101200" cy="900000"/>
          </a:xfrm>
          <a:prstGeom prst="rect">
            <a:avLst/>
          </a:prstGeom>
          <a:solidFill>
            <a:srgbClr val="CDEB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altLang="en-US" sz="4000" b="0" i="0" u="none" strike="noStrike" cap="none">
                <a:solidFill>
                  <a:srgbClr val="000000"/>
                </a:solidFill>
                <a:latin typeface="Meiryo" panose="020B0604030504040204" pitchFamily="34" charset="-128"/>
                <a:ea typeface="Meiryo" panose="020B0604030504040204" pitchFamily="34" charset="-128"/>
                <a:sym typeface="Arial"/>
              </a:rPr>
              <a:t>１分スピーチ学習</a:t>
            </a:r>
            <a:endParaRPr sz="40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7" name="Google Shape;102;p2">
            <a:extLst>
              <a:ext uri="{FF2B5EF4-FFF2-40B4-BE49-F238E27FC236}">
                <a16:creationId xmlns:a16="http://schemas.microsoft.com/office/drawing/2014/main" id="{03CA0D5F-73D0-1B46-9C32-7B291ECEEFAA}"/>
              </a:ext>
            </a:extLst>
          </p:cNvPr>
          <p:cNvSpPr/>
          <p:nvPr/>
        </p:nvSpPr>
        <p:spPr>
          <a:xfrm>
            <a:off x="428446" y="3778349"/>
            <a:ext cx="6424595" cy="2434844"/>
          </a:xfrm>
          <a:prstGeom prst="roundRect">
            <a:avLst>
              <a:gd name="adj" fmla="val 16667"/>
            </a:avLst>
          </a:prstGeom>
          <a:noFill/>
          <a:ln w="9525" cap="flat" cmpd="sng">
            <a:solidFill>
              <a:srgbClr val="8BCECD"/>
            </a:solidFill>
            <a:prstDash val="solid"/>
            <a:round/>
            <a:headEnd type="none" w="sm" len="sm"/>
            <a:tailEnd type="none" w="sm" len="sm"/>
          </a:ln>
        </p:spPr>
        <p:txBody>
          <a:bodyPr spcFirstLastPara="1" wrap="square" lIns="91425" tIns="91425" rIns="91425" bIns="91425" anchor="t" anchorCtr="0">
            <a:noAutofit/>
          </a:bodyPr>
          <a:lstStyle/>
          <a:p>
            <a:pPr lvl="0">
              <a:buSzPts val="1200"/>
            </a:pPr>
            <a:r>
              <a:rPr lang="ja-JP" altLang="en-US" sz="2000">
                <a:latin typeface="Meiryo" panose="020B0604030504040204" pitchFamily="34" charset="-128"/>
                <a:ea typeface="Meiryo" panose="020B0604030504040204" pitchFamily="34" charset="-128"/>
              </a:rPr>
              <a:t>テーマ</a:t>
            </a:r>
            <a:endParaRPr lang="en-US" altLang="ja-JP" sz="2000" dirty="0">
              <a:latin typeface="Meiryo" panose="020B0604030504040204" pitchFamily="34" charset="-128"/>
              <a:ea typeface="Meiryo" panose="020B0604030504040204" pitchFamily="34" charset="-128"/>
            </a:endParaRPr>
          </a:p>
          <a:p>
            <a:pPr lvl="0">
              <a:buSzPts val="1200"/>
            </a:pP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小学生児童は教科書に出てくる「場面英語」についてのテーマを</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中学生以上の生徒は、「</a:t>
            </a:r>
            <a:r>
              <a:rPr lang="en-US" altLang="ja-JP" dirty="0">
                <a:latin typeface="Meiryo" panose="020B0604030504040204" pitchFamily="34" charset="-128"/>
                <a:ea typeface="Meiryo" panose="020B0604030504040204" pitchFamily="34" charset="-128"/>
              </a:rPr>
              <a:t>SDGs</a:t>
            </a:r>
            <a:r>
              <a:rPr lang="ja-JP" altLang="en-US">
                <a:latin typeface="Meiryo" panose="020B0604030504040204" pitchFamily="34" charset="-128"/>
                <a:ea typeface="Meiryo" panose="020B0604030504040204" pitchFamily="34" charset="-128"/>
              </a:rPr>
              <a:t>」のテーマをセレクトします。</a:t>
            </a:r>
            <a:endParaRPr lang="en-US" altLang="ja-JP" dirty="0">
              <a:latin typeface="Meiryo" panose="020B0604030504040204" pitchFamily="34" charset="-128"/>
              <a:ea typeface="Meiryo" panose="020B0604030504040204" pitchFamily="34" charset="-128"/>
            </a:endParaRPr>
          </a:p>
          <a:p>
            <a:pPr lvl="0">
              <a:buSzPts val="1200"/>
            </a:pP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英語のレベルに合わせてテーマを選びがちですが、</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中学以上の生徒が「リサーチしやすい」のは、</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「自分の夢」よりも「地球温暖化を止める方法」です。</a:t>
            </a:r>
            <a:endParaRPr lang="en-US" altLang="ja-JP" dirty="0">
              <a:latin typeface="Meiryo" panose="020B0604030504040204" pitchFamily="34" charset="-128"/>
              <a:ea typeface="Meiryo" panose="020B0604030504040204" pitchFamily="34" charset="-128"/>
            </a:endParaRPr>
          </a:p>
          <a:p>
            <a:pPr lvl="0">
              <a:buSzPts val="1200"/>
            </a:pPr>
            <a:r>
              <a:rPr lang="en-US" altLang="ja-JP" dirty="0" err="1">
                <a:latin typeface="Meiryo" panose="020B0604030504040204" pitchFamily="34" charset="-128"/>
                <a:ea typeface="Meiryo" panose="020B0604030504040204" pitchFamily="34" charset="-128"/>
              </a:rPr>
              <a:t>DeepL</a:t>
            </a:r>
            <a:r>
              <a:rPr lang="ja-JP" altLang="en-US">
                <a:latin typeface="Meiryo" panose="020B0604030504040204" pitchFamily="34" charset="-128"/>
                <a:ea typeface="Meiryo" panose="020B0604030504040204" pitchFamily="34" charset="-128"/>
              </a:rPr>
              <a:t>があれば、難しい話題にチャレンジすることができます。</a:t>
            </a:r>
            <a:endParaRPr lang="en-US" altLang="ja-JP" dirty="0">
              <a:latin typeface="Meiryo" panose="020B0604030504040204" pitchFamily="34" charset="-128"/>
              <a:ea typeface="Meiryo" panose="020B0604030504040204" pitchFamily="34" charset="-128"/>
              <a:hlinkClick r:id="rId3"/>
            </a:endParaRPr>
          </a:p>
          <a:p>
            <a:pPr lvl="0">
              <a:buSzPts val="1200"/>
            </a:pPr>
            <a:endParaRPr lang="en-US" altLang="ja-JP" dirty="0">
              <a:latin typeface="Meiryo" panose="020B0604030504040204" pitchFamily="34" charset="-128"/>
              <a:ea typeface="Meiryo" panose="020B0604030504040204" pitchFamily="34" charset="-128"/>
              <a:hlinkClick r:id="rId3"/>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8" name="Google Shape;102;p2">
            <a:extLst>
              <a:ext uri="{FF2B5EF4-FFF2-40B4-BE49-F238E27FC236}">
                <a16:creationId xmlns:a16="http://schemas.microsoft.com/office/drawing/2014/main" id="{E5AC9EB1-2D45-3847-99D8-56E66C3FBF1E}"/>
              </a:ext>
            </a:extLst>
          </p:cNvPr>
          <p:cNvSpPr/>
          <p:nvPr/>
        </p:nvSpPr>
        <p:spPr>
          <a:xfrm>
            <a:off x="448659" y="6318111"/>
            <a:ext cx="6424595" cy="2434844"/>
          </a:xfrm>
          <a:prstGeom prst="roundRect">
            <a:avLst>
              <a:gd name="adj" fmla="val 16667"/>
            </a:avLst>
          </a:prstGeom>
          <a:noFill/>
          <a:ln w="9525" cap="flat" cmpd="sng">
            <a:solidFill>
              <a:srgbClr val="8BCECD"/>
            </a:solidFill>
            <a:prstDash val="solid"/>
            <a:round/>
            <a:headEnd type="none" w="sm" len="sm"/>
            <a:tailEnd type="none" w="sm" len="sm"/>
          </a:ln>
        </p:spPr>
        <p:txBody>
          <a:bodyPr spcFirstLastPara="1" wrap="square" lIns="91425" tIns="91425" rIns="91425" bIns="91425" anchor="t" anchorCtr="0">
            <a:noAutofit/>
          </a:bodyPr>
          <a:lstStyle/>
          <a:p>
            <a:pPr lvl="0">
              <a:buSzPts val="1200"/>
            </a:pPr>
            <a:r>
              <a:rPr lang="en-US" altLang="ja-JP" sz="2000" dirty="0" err="1">
                <a:latin typeface="Meiryo" panose="020B0604030504040204" pitchFamily="34" charset="-128"/>
                <a:ea typeface="Meiryo" panose="020B0604030504040204" pitchFamily="34" charset="-128"/>
              </a:rPr>
              <a:t>DeepL</a:t>
            </a:r>
            <a:endParaRPr lang="en-US" altLang="ja-JP" sz="2000" dirty="0">
              <a:latin typeface="Meiryo" panose="020B0604030504040204" pitchFamily="34" charset="-128"/>
              <a:ea typeface="Meiryo" panose="020B0604030504040204" pitchFamily="34" charset="-128"/>
            </a:endParaRPr>
          </a:p>
          <a:p>
            <a:pPr lvl="0">
              <a:buSzPts val="1200"/>
            </a:pPr>
            <a:endParaRPr lang="en-US" altLang="ja-JP" dirty="0">
              <a:latin typeface="Meiryo" panose="020B0604030504040204" pitchFamily="34" charset="-128"/>
              <a:ea typeface="Meiryo" panose="020B0604030504040204" pitchFamily="34" charset="-128"/>
            </a:endParaRPr>
          </a:p>
          <a:p>
            <a:pPr lvl="0">
              <a:buSzPts val="1200"/>
            </a:pPr>
            <a:r>
              <a:rPr lang="en-US" altLang="ja-JP" dirty="0" err="1">
                <a:latin typeface="Meiryo" panose="020B0604030504040204" pitchFamily="34" charset="-128"/>
                <a:ea typeface="Meiryo" panose="020B0604030504040204" pitchFamily="34" charset="-128"/>
              </a:rPr>
              <a:t>DeepL</a:t>
            </a:r>
            <a:r>
              <a:rPr lang="ja-JP" altLang="en-US">
                <a:latin typeface="Meiryo" panose="020B0604030504040204" pitchFamily="34" charset="-128"/>
                <a:ea typeface="Meiryo" panose="020B0604030504040204" pitchFamily="34" charset="-128"/>
              </a:rPr>
              <a:t>は、</a:t>
            </a:r>
            <a:r>
              <a:rPr lang="en-US" altLang="ja-JP" dirty="0">
                <a:latin typeface="Meiryo" panose="020B0604030504040204" pitchFamily="34" charset="-128"/>
                <a:ea typeface="Meiryo" panose="020B0604030504040204" pitchFamily="34" charset="-128"/>
              </a:rPr>
              <a:t>AI</a:t>
            </a:r>
            <a:r>
              <a:rPr lang="ja-JP" altLang="en-US">
                <a:latin typeface="Meiryo" panose="020B0604030504040204" pitchFamily="34" charset="-128"/>
                <a:ea typeface="Meiryo" panose="020B0604030504040204" pitchFamily="34" charset="-128"/>
              </a:rPr>
              <a:t>翻訳無料ソフトのなかでも</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英語専門家に評価の高い無料翻訳ソフトです。スピーチ学習で活用します。</a:t>
            </a:r>
            <a:endParaRPr lang="en-US" altLang="ja-JP" dirty="0">
              <a:latin typeface="Meiryo" panose="020B0604030504040204" pitchFamily="34" charset="-128"/>
              <a:ea typeface="Meiryo" panose="020B0604030504040204" pitchFamily="34" charset="-128"/>
              <a:hlinkClick r:id="rId3"/>
            </a:endParaRPr>
          </a:p>
          <a:p>
            <a:pPr lvl="0">
              <a:buSzPts val="1200"/>
            </a:pPr>
            <a:r>
              <a:rPr lang="en-US" altLang="ja-JP" dirty="0">
                <a:latin typeface="Meiryo" panose="020B0604030504040204" pitchFamily="34" charset="-128"/>
                <a:ea typeface="Meiryo" panose="020B0604030504040204" pitchFamily="34" charset="-128"/>
                <a:hlinkClick r:id="rId3"/>
              </a:rPr>
              <a:t>https://www.deepl.com/ja/translator</a:t>
            </a:r>
            <a:endParaRPr lang="en-US" altLang="ja-JP" dirty="0">
              <a:latin typeface="Meiryo" panose="020B0604030504040204" pitchFamily="34" charset="-128"/>
              <a:ea typeface="Meiryo" panose="020B0604030504040204" pitchFamily="34" charset="-128"/>
            </a:endParaRPr>
          </a:p>
          <a:p>
            <a:pPr lvl="0">
              <a:buSzPts val="1200"/>
            </a:pP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１）主語は必ず入れる （</a:t>
            </a:r>
            <a:r>
              <a:rPr lang="en-US" altLang="ja-JP" dirty="0">
                <a:latin typeface="Meiryo" panose="020B0604030504040204" pitchFamily="34" charset="-128"/>
                <a:ea typeface="Meiryo" panose="020B0604030504040204" pitchFamily="34" charset="-128"/>
              </a:rPr>
              <a:t>SV</a:t>
            </a:r>
            <a:r>
              <a:rPr lang="ja-JP" altLang="en-US">
                <a:latin typeface="Meiryo" panose="020B0604030504040204" pitchFamily="34" charset="-128"/>
                <a:ea typeface="Meiryo" panose="020B0604030504040204" pitchFamily="34" charset="-128"/>
              </a:rPr>
              <a:t>明確にするのが重要）</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２）短文の日本語を書く（間違いが減る）</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２）他のワードセレクションも見る（単語に触れられる）</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３）音声アシストで発音練習をする　</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聞いて真似する）</a:t>
            </a:r>
            <a:endParaRPr lang="en-US" altLang="ja-JP" dirty="0">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rgbClr val="000000"/>
              </a:buClr>
              <a:buSzPts val="1200"/>
              <a:buFont typeface="Arial"/>
              <a:buNone/>
            </a:pPr>
            <a:endParaRPr lang="en-US" dirty="0">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rgbClr val="000000"/>
              </a:buClr>
              <a:buSzPts val="1200"/>
              <a:buFont typeface="Arial"/>
              <a:buNone/>
            </a:pPr>
            <a:endParaRPr lang="en-US" b="0" i="0" u="none" strike="noStrike" cap="none" dirty="0">
              <a:solidFill>
                <a:srgbClr val="000000"/>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2" name="正方形/長方形 1">
            <a:extLst>
              <a:ext uri="{FF2B5EF4-FFF2-40B4-BE49-F238E27FC236}">
                <a16:creationId xmlns:a16="http://schemas.microsoft.com/office/drawing/2014/main" id="{BBB87E75-623A-DD46-A845-38E222855991}"/>
              </a:ext>
            </a:extLst>
          </p:cNvPr>
          <p:cNvSpPr/>
          <p:nvPr/>
        </p:nvSpPr>
        <p:spPr>
          <a:xfrm>
            <a:off x="317238" y="1176675"/>
            <a:ext cx="7111017" cy="584775"/>
          </a:xfrm>
          <a:prstGeom prst="rect">
            <a:avLst/>
          </a:prstGeom>
        </p:spPr>
        <p:txBody>
          <a:bodyPr wrap="square">
            <a:spAutoFit/>
          </a:bodyPr>
          <a:lstStyle/>
          <a:p>
            <a:pPr lvl="0">
              <a:buSzPts val="1200"/>
            </a:pPr>
            <a:r>
              <a:rPr lang="ja-JP" altLang="en-US" sz="1600">
                <a:latin typeface="Meiryo" panose="020B0604030504040204" pitchFamily="34" charset="-128"/>
                <a:ea typeface="Meiryo" panose="020B0604030504040204" pitchFamily="34" charset="-128"/>
              </a:rPr>
              <a:t>児童・生徒の発話量を増やし、「思考力・判断力・表現力」をつけるために、</a:t>
            </a:r>
            <a:endParaRPr lang="en-US" altLang="ja-JP" sz="1600" dirty="0">
              <a:latin typeface="Meiryo" panose="020B0604030504040204" pitchFamily="34" charset="-128"/>
              <a:ea typeface="Meiryo" panose="020B0604030504040204" pitchFamily="34" charset="-128"/>
            </a:endParaRPr>
          </a:p>
          <a:p>
            <a:pPr lvl="0">
              <a:buSzPts val="1200"/>
            </a:pPr>
            <a:r>
              <a:rPr lang="ja-JP" altLang="en-US" sz="1600">
                <a:latin typeface="Meiryo" panose="020B0604030504040204" pitchFamily="34" charset="-128"/>
                <a:ea typeface="Meiryo" panose="020B0604030504040204" pitchFamily="34" charset="-128"/>
              </a:rPr>
              <a:t>１分スピーチ学習を授業サイクルに取り込んでいきます。</a:t>
            </a:r>
            <a:endParaRPr lang="en-US" altLang="ja-JP" sz="1600" dirty="0">
              <a:latin typeface="Meiryo" panose="020B0604030504040204" pitchFamily="34" charset="-128"/>
              <a:ea typeface="Meiryo" panose="020B0604030504040204" pitchFamily="34" charset="-128"/>
            </a:endParaRPr>
          </a:p>
        </p:txBody>
      </p:sp>
      <p:sp>
        <p:nvSpPr>
          <p:cNvPr id="9" name="Google Shape;102;p2">
            <a:extLst>
              <a:ext uri="{FF2B5EF4-FFF2-40B4-BE49-F238E27FC236}">
                <a16:creationId xmlns:a16="http://schemas.microsoft.com/office/drawing/2014/main" id="{EC4DBC90-DA92-4249-8B97-55FC418BE16F}"/>
              </a:ext>
            </a:extLst>
          </p:cNvPr>
          <p:cNvSpPr/>
          <p:nvPr/>
        </p:nvSpPr>
        <p:spPr>
          <a:xfrm>
            <a:off x="428445" y="8842871"/>
            <a:ext cx="6424595" cy="1759226"/>
          </a:xfrm>
          <a:prstGeom prst="roundRect">
            <a:avLst>
              <a:gd name="adj" fmla="val 16667"/>
            </a:avLst>
          </a:prstGeom>
          <a:noFill/>
          <a:ln w="9525" cap="flat" cmpd="sng">
            <a:solidFill>
              <a:srgbClr val="8BCECD"/>
            </a:solidFill>
            <a:prstDash val="solid"/>
            <a:round/>
            <a:headEnd type="none" w="sm" len="sm"/>
            <a:tailEnd type="none" w="sm" len="sm"/>
          </a:ln>
        </p:spPr>
        <p:txBody>
          <a:bodyPr spcFirstLastPara="1" wrap="square" lIns="91425" tIns="91425" rIns="91425" bIns="91425" anchor="t" anchorCtr="0">
            <a:noAutofit/>
          </a:bodyPr>
          <a:lstStyle/>
          <a:p>
            <a:pPr lvl="0">
              <a:buSzPts val="1200"/>
            </a:pPr>
            <a:r>
              <a:rPr lang="ja-JP" altLang="en-US" sz="2000">
                <a:latin typeface="Meiryo" panose="020B0604030504040204" pitchFamily="34" charset="-128"/>
                <a:ea typeface="Meiryo" panose="020B0604030504040204" pitchFamily="34" charset="-128"/>
              </a:rPr>
              <a:t>リフレクション（内省）</a:t>
            </a:r>
            <a:endParaRPr lang="en-US" altLang="ja-JP" sz="2000" dirty="0">
              <a:latin typeface="Meiryo" panose="020B0604030504040204" pitchFamily="34" charset="-128"/>
              <a:ea typeface="Meiryo" panose="020B0604030504040204" pitchFamily="34" charset="-128"/>
            </a:endParaRPr>
          </a:p>
          <a:p>
            <a:pPr lvl="0">
              <a:buSzPts val="1200"/>
            </a:pP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ポイントを明確にしてリフレクション、自己評価することで、</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他の生徒の話を聞いたり、できない児童・生徒を助けたり</a:t>
            </a:r>
            <a:endParaRPr lang="en-US" altLang="ja-JP" dirty="0">
              <a:latin typeface="Meiryo" panose="020B0604030504040204" pitchFamily="34" charset="-128"/>
              <a:ea typeface="Meiryo" panose="020B0604030504040204" pitchFamily="34" charset="-128"/>
            </a:endParaRPr>
          </a:p>
          <a:p>
            <a:pPr lvl="0">
              <a:buSzPts val="1200"/>
            </a:pPr>
            <a:r>
              <a:rPr lang="ja-JP" altLang="en-US">
                <a:latin typeface="Meiryo" panose="020B0604030504040204" pitchFamily="34" charset="-128"/>
                <a:ea typeface="Meiryo" panose="020B0604030504040204" pitchFamily="34" charset="-128"/>
              </a:rPr>
              <a:t>発音や言い方を向上するきっかけとなります。</a:t>
            </a:r>
            <a:endParaRPr lang="en-US" altLang="ja-JP" dirty="0">
              <a:latin typeface="Meiryo" panose="020B0604030504040204" pitchFamily="34" charset="-128"/>
              <a:ea typeface="Meiryo" panose="020B0604030504040204" pitchFamily="34" charset="-128"/>
            </a:endParaRPr>
          </a:p>
          <a:p>
            <a:pPr lvl="0">
              <a:buSzPts val="1200"/>
            </a:pPr>
            <a:endParaRPr lang="en-US" altLang="ja-JP" dirty="0">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rgbClr val="000000"/>
              </a:buClr>
              <a:buSzPts val="1200"/>
              <a:buFont typeface="Arial"/>
              <a:buNone/>
            </a:pPr>
            <a:endParaRPr lang="en-US" dirty="0">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rgbClr val="000000"/>
              </a:buClr>
              <a:buSzPts val="1200"/>
              <a:buFont typeface="Arial"/>
              <a:buNone/>
            </a:pPr>
            <a:endParaRPr lang="en-US" b="0" i="0" u="none" strike="noStrike" cap="none" dirty="0">
              <a:solidFill>
                <a:srgbClr val="000000"/>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Tree>
    <p:extLst>
      <p:ext uri="{BB962C8B-B14F-4D97-AF65-F5344CB8AC3E}">
        <p14:creationId xmlns:p14="http://schemas.microsoft.com/office/powerpoint/2010/main" val="97138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2141552" y="207050"/>
            <a:ext cx="5101200" cy="900000"/>
          </a:xfrm>
          <a:prstGeom prst="rect">
            <a:avLst/>
          </a:prstGeom>
          <a:solidFill>
            <a:srgbClr val="CDEB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 sz="1300" b="0" i="0" u="none" strike="noStrike" cap="none" dirty="0">
                <a:solidFill>
                  <a:srgbClr val="000000"/>
                </a:solidFill>
                <a:latin typeface="Meiryo" panose="020B0604030504040204" pitchFamily="34" charset="-128"/>
                <a:ea typeface="Meiryo" panose="020B0604030504040204" pitchFamily="34" charset="-128"/>
                <a:sym typeface="Arial"/>
              </a:rPr>
              <a:t>児童・生徒は「伝えたいこと」「社会問題やSDGsテーマ」を通して、自身の意見を発信する練習を行う。重要例文の応用力やSTEAM教育に向けたクリティカル・シンキングを養う。</a:t>
            </a:r>
            <a:endParaRPr lang="en-US" altLang="ja" sz="1300" b="0" i="0" u="none" strike="noStrike" cap="none" dirty="0">
              <a:solidFill>
                <a:srgbClr val="000000"/>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300"/>
              <a:buFont typeface="Arial"/>
              <a:buNone/>
            </a:pP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発話量は先生</a:t>
            </a:r>
            <a:r>
              <a:rPr lang="ja-JP" altLang="en-US" sz="1300" b="0" i="0" u="none" strike="noStrike" cap="none">
                <a:solidFill>
                  <a:srgbClr val="000000"/>
                </a:solidFill>
                <a:latin typeface="Meiryo" panose="020B0604030504040204" pitchFamily="34" charset="-128"/>
                <a:ea typeface="Meiryo" panose="020B0604030504040204" pitchFamily="34" charset="-128"/>
                <a:sym typeface="Arial"/>
              </a:rPr>
              <a:t>３に対し、 児童・生徒７にするのが目標。</a:t>
            </a:r>
            <a:endParaRPr sz="1300" b="0" i="0" u="none" strike="noStrike" cap="none" dirty="0">
              <a:solidFill>
                <a:srgbClr val="000000"/>
              </a:solidFill>
              <a:latin typeface="Meiryo" panose="020B0604030504040204" pitchFamily="34" charset="-128"/>
              <a:ea typeface="Meiryo" panose="020B0604030504040204" pitchFamily="34" charset="-128"/>
              <a:sym typeface="Arial"/>
            </a:endParaRPr>
          </a:p>
        </p:txBody>
      </p:sp>
      <p:pic>
        <p:nvPicPr>
          <p:cNvPr id="55" name="Google Shape;55;p1"/>
          <p:cNvPicPr preferRelativeResize="0"/>
          <p:nvPr/>
        </p:nvPicPr>
        <p:blipFill rotWithShape="1">
          <a:blip r:embed="rId3">
            <a:alphaModFix/>
          </a:blip>
          <a:srcRect/>
          <a:stretch/>
        </p:blipFill>
        <p:spPr>
          <a:xfrm>
            <a:off x="317238" y="312772"/>
            <a:ext cx="1641000" cy="688500"/>
          </a:xfrm>
          <a:prstGeom prst="roundRect">
            <a:avLst>
              <a:gd name="adj" fmla="val 16667"/>
            </a:avLst>
          </a:prstGeom>
          <a:noFill/>
          <a:ln>
            <a:noFill/>
          </a:ln>
        </p:spPr>
      </p:pic>
      <p:sp>
        <p:nvSpPr>
          <p:cNvPr id="56" name="Google Shape;56;p1"/>
          <p:cNvSpPr/>
          <p:nvPr/>
        </p:nvSpPr>
        <p:spPr>
          <a:xfrm>
            <a:off x="404675" y="3537125"/>
            <a:ext cx="648000" cy="360000"/>
          </a:xfrm>
          <a:prstGeom prst="rect">
            <a:avLst/>
          </a:prstGeom>
          <a:solidFill>
            <a:srgbClr val="5CA3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altLang="ja" sz="1900" b="0" i="0" u="none" strike="noStrike" cap="none" dirty="0">
                <a:solidFill>
                  <a:schemeClr val="lt1"/>
                </a:solidFill>
                <a:latin typeface="Arial"/>
                <a:ea typeface="Arial"/>
                <a:cs typeface="Arial"/>
                <a:sym typeface="Arial"/>
              </a:rPr>
              <a:t>4</a:t>
            </a:r>
            <a:r>
              <a:rPr lang="ja" sz="900" b="0" i="0" u="none" strike="noStrike" cap="none" dirty="0">
                <a:solidFill>
                  <a:schemeClr val="lt1"/>
                </a:solidFill>
                <a:latin typeface="Arial"/>
                <a:ea typeface="Arial"/>
                <a:cs typeface="Arial"/>
                <a:sym typeface="Arial"/>
              </a:rPr>
              <a:t>min</a:t>
            </a:r>
            <a:endParaRPr sz="900" b="0" i="0" u="none" strike="noStrike" cap="none" dirty="0">
              <a:solidFill>
                <a:schemeClr val="lt1"/>
              </a:solidFill>
              <a:latin typeface="Arial"/>
              <a:ea typeface="Arial"/>
              <a:cs typeface="Arial"/>
              <a:sym typeface="Arial"/>
            </a:endParaRPr>
          </a:p>
        </p:txBody>
      </p:sp>
      <p:sp>
        <p:nvSpPr>
          <p:cNvPr id="57" name="Google Shape;57;p1"/>
          <p:cNvSpPr/>
          <p:nvPr/>
        </p:nvSpPr>
        <p:spPr>
          <a:xfrm>
            <a:off x="404675" y="4425975"/>
            <a:ext cx="648000" cy="360000"/>
          </a:xfrm>
          <a:prstGeom prst="rect">
            <a:avLst/>
          </a:prstGeom>
          <a:solidFill>
            <a:srgbClr val="5CA3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altLang="ja" sz="1900" dirty="0">
                <a:solidFill>
                  <a:schemeClr val="lt1"/>
                </a:solidFill>
              </a:rPr>
              <a:t>6</a:t>
            </a:r>
            <a:r>
              <a:rPr lang="ja" sz="900" b="0" i="0" u="none" strike="noStrike" cap="none" dirty="0">
                <a:solidFill>
                  <a:schemeClr val="lt1"/>
                </a:solidFill>
                <a:latin typeface="Arial"/>
                <a:ea typeface="Arial"/>
                <a:cs typeface="Arial"/>
                <a:sym typeface="Arial"/>
              </a:rPr>
              <a:t>min</a:t>
            </a:r>
            <a:endParaRPr sz="2000" b="0" i="0" u="none" strike="noStrike" cap="none" dirty="0">
              <a:solidFill>
                <a:schemeClr val="lt1"/>
              </a:solidFill>
              <a:latin typeface="Arial"/>
              <a:ea typeface="Arial"/>
              <a:cs typeface="Arial"/>
              <a:sym typeface="Arial"/>
            </a:endParaRPr>
          </a:p>
        </p:txBody>
      </p:sp>
      <p:sp>
        <p:nvSpPr>
          <p:cNvPr id="58" name="Google Shape;58;p1"/>
          <p:cNvSpPr/>
          <p:nvPr/>
        </p:nvSpPr>
        <p:spPr>
          <a:xfrm>
            <a:off x="404663" y="5322588"/>
            <a:ext cx="648000" cy="360000"/>
          </a:xfrm>
          <a:prstGeom prst="rect">
            <a:avLst/>
          </a:prstGeom>
          <a:solidFill>
            <a:srgbClr val="5CA3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altLang="ja" sz="1900" dirty="0">
                <a:solidFill>
                  <a:schemeClr val="lt1"/>
                </a:solidFill>
              </a:rPr>
              <a:t>10</a:t>
            </a:r>
            <a:r>
              <a:rPr lang="ja" sz="900" b="0" i="0" u="none" strike="noStrike" cap="none" dirty="0">
                <a:solidFill>
                  <a:schemeClr val="lt1"/>
                </a:solidFill>
                <a:latin typeface="Arial"/>
                <a:ea typeface="Arial"/>
                <a:cs typeface="Arial"/>
                <a:sym typeface="Arial"/>
              </a:rPr>
              <a:t>min</a:t>
            </a:r>
            <a:endParaRPr sz="2000" b="0" i="0" u="none" strike="noStrike" cap="none" dirty="0">
              <a:solidFill>
                <a:schemeClr val="lt1"/>
              </a:solidFill>
              <a:latin typeface="Arial"/>
              <a:ea typeface="Arial"/>
              <a:cs typeface="Arial"/>
              <a:sym typeface="Arial"/>
            </a:endParaRPr>
          </a:p>
        </p:txBody>
      </p:sp>
      <p:sp>
        <p:nvSpPr>
          <p:cNvPr id="59" name="Google Shape;59;p1"/>
          <p:cNvSpPr/>
          <p:nvPr/>
        </p:nvSpPr>
        <p:spPr>
          <a:xfrm>
            <a:off x="404663" y="6227763"/>
            <a:ext cx="648000" cy="360000"/>
          </a:xfrm>
          <a:prstGeom prst="rect">
            <a:avLst/>
          </a:prstGeom>
          <a:solidFill>
            <a:srgbClr val="5CA3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altLang="ja" sz="1900" dirty="0">
                <a:solidFill>
                  <a:schemeClr val="lt1"/>
                </a:solidFill>
              </a:rPr>
              <a:t>5</a:t>
            </a:r>
            <a:r>
              <a:rPr lang="ja" sz="900" b="0" i="0" u="none" strike="noStrike" cap="none" dirty="0">
                <a:solidFill>
                  <a:schemeClr val="lt1"/>
                </a:solidFill>
                <a:latin typeface="Arial"/>
                <a:ea typeface="Arial"/>
                <a:cs typeface="Arial"/>
                <a:sym typeface="Arial"/>
              </a:rPr>
              <a:t>min</a:t>
            </a:r>
            <a:endParaRPr sz="2000" b="0" i="0" u="none" strike="noStrike" cap="none" dirty="0">
              <a:solidFill>
                <a:schemeClr val="lt1"/>
              </a:solidFill>
              <a:latin typeface="Arial"/>
              <a:ea typeface="Arial"/>
              <a:cs typeface="Arial"/>
              <a:sym typeface="Arial"/>
            </a:endParaRPr>
          </a:p>
        </p:txBody>
      </p:sp>
      <p:sp>
        <p:nvSpPr>
          <p:cNvPr id="60" name="Google Shape;60;p1"/>
          <p:cNvSpPr/>
          <p:nvPr/>
        </p:nvSpPr>
        <p:spPr>
          <a:xfrm>
            <a:off x="283500" y="1214300"/>
            <a:ext cx="2277600" cy="36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sz="2000" b="0" i="0" u="sng" strike="noStrike" cap="none">
                <a:solidFill>
                  <a:schemeClr val="dk1"/>
                </a:solidFill>
                <a:latin typeface="Arial"/>
                <a:ea typeface="Arial"/>
                <a:cs typeface="Arial"/>
                <a:sym typeface="Arial"/>
              </a:rPr>
              <a:t>45分間授業の流れ</a:t>
            </a:r>
            <a:endParaRPr sz="2000" b="0" i="0" u="sng" strike="noStrike" cap="none">
              <a:solidFill>
                <a:schemeClr val="dk1"/>
              </a:solidFill>
              <a:latin typeface="Arial"/>
              <a:ea typeface="Arial"/>
              <a:cs typeface="Arial"/>
              <a:sym typeface="Arial"/>
            </a:endParaRPr>
          </a:p>
        </p:txBody>
      </p:sp>
      <p:sp>
        <p:nvSpPr>
          <p:cNvPr id="61" name="Google Shape;61;p1"/>
          <p:cNvSpPr/>
          <p:nvPr/>
        </p:nvSpPr>
        <p:spPr>
          <a:xfrm>
            <a:off x="1149413" y="3472025"/>
            <a:ext cx="2520000" cy="490200"/>
          </a:xfrm>
          <a:prstGeom prst="roundRect">
            <a:avLst>
              <a:gd name="adj" fmla="val 16667"/>
            </a:avLst>
          </a:prstGeom>
          <a:noFill/>
          <a:ln w="19050" cap="flat" cmpd="sng">
            <a:solidFill>
              <a:srgbClr val="F2E4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dirty="0">
                <a:solidFill>
                  <a:srgbClr val="000000"/>
                </a:solidFill>
                <a:latin typeface="Arial"/>
                <a:ea typeface="Arial"/>
                <a:cs typeface="Arial"/>
                <a:sym typeface="Arial"/>
              </a:rPr>
              <a:t>スピーチテーマを発表</a:t>
            </a:r>
            <a:endParaRPr sz="1400" b="1" i="0" u="none" strike="noStrike" cap="none" dirty="0">
              <a:solidFill>
                <a:srgbClr val="000000"/>
              </a:solidFill>
              <a:latin typeface="Arial"/>
              <a:ea typeface="Arial"/>
              <a:cs typeface="Arial"/>
              <a:sym typeface="Arial"/>
            </a:endParaRPr>
          </a:p>
        </p:txBody>
      </p:sp>
      <p:sp>
        <p:nvSpPr>
          <p:cNvPr id="62" name="Google Shape;62;p1"/>
          <p:cNvSpPr/>
          <p:nvPr/>
        </p:nvSpPr>
        <p:spPr>
          <a:xfrm>
            <a:off x="1149413" y="4360878"/>
            <a:ext cx="2520000" cy="490200"/>
          </a:xfrm>
          <a:prstGeom prst="roundRect">
            <a:avLst>
              <a:gd name="adj" fmla="val 16667"/>
            </a:avLst>
          </a:prstGeom>
          <a:noFill/>
          <a:ln w="19050" cap="flat" cmpd="sng">
            <a:solidFill>
              <a:srgbClr val="8ACE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dirty="0">
                <a:solidFill>
                  <a:srgbClr val="000000"/>
                </a:solidFill>
                <a:latin typeface="Arial"/>
                <a:ea typeface="Arial"/>
                <a:cs typeface="Arial"/>
                <a:sym typeface="Arial"/>
              </a:rPr>
              <a:t>リサーチする</a:t>
            </a:r>
            <a:r>
              <a:rPr lang="ja" altLang="en-US" b="1" dirty="0"/>
              <a:t>・</a:t>
            </a:r>
            <a:r>
              <a:rPr lang="en-US" altLang="ja" sz="1400" b="1" i="0" u="none" strike="noStrike" cap="none" dirty="0">
                <a:solidFill>
                  <a:srgbClr val="000000"/>
                </a:solidFill>
                <a:latin typeface="Arial"/>
                <a:ea typeface="Arial"/>
                <a:cs typeface="Arial"/>
                <a:sym typeface="Arial"/>
              </a:rPr>
              <a:t> </a:t>
            </a:r>
            <a:r>
              <a:rPr lang="ja" altLang="en-US" sz="1400" b="1" i="0" u="none" strike="noStrike" cap="none" dirty="0">
                <a:solidFill>
                  <a:srgbClr val="000000"/>
                </a:solidFill>
                <a:latin typeface="Arial"/>
                <a:ea typeface="Arial"/>
                <a:cs typeface="Arial"/>
                <a:sym typeface="Arial"/>
              </a:rPr>
              <a:t>練習する</a:t>
            </a:r>
            <a:endParaRPr sz="1400" b="1" i="0" u="none" strike="noStrike" cap="none" dirty="0">
              <a:solidFill>
                <a:srgbClr val="000000"/>
              </a:solidFill>
              <a:latin typeface="Arial"/>
              <a:ea typeface="Arial"/>
              <a:cs typeface="Arial"/>
              <a:sym typeface="Arial"/>
            </a:endParaRPr>
          </a:p>
        </p:txBody>
      </p:sp>
      <p:sp>
        <p:nvSpPr>
          <p:cNvPr id="63" name="Google Shape;63;p1"/>
          <p:cNvSpPr/>
          <p:nvPr/>
        </p:nvSpPr>
        <p:spPr>
          <a:xfrm>
            <a:off x="1149400" y="5257490"/>
            <a:ext cx="2520000" cy="490200"/>
          </a:xfrm>
          <a:prstGeom prst="roundRect">
            <a:avLst>
              <a:gd name="adj" fmla="val 16667"/>
            </a:avLst>
          </a:prstGeom>
          <a:noFill/>
          <a:ln w="19050" cap="flat" cmpd="sng">
            <a:solidFill>
              <a:srgbClr val="8ACE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dirty="0">
                <a:solidFill>
                  <a:srgbClr val="000000"/>
                </a:solidFill>
                <a:latin typeface="Arial"/>
                <a:ea typeface="Arial"/>
                <a:cs typeface="Arial"/>
                <a:sym typeface="Arial"/>
              </a:rPr>
              <a:t>１分</a:t>
            </a:r>
            <a:r>
              <a:rPr lang="ja" altLang="en-US" sz="1400" b="1" i="0" u="none" strike="noStrike" cap="none" dirty="0">
                <a:solidFill>
                  <a:srgbClr val="000000"/>
                </a:solidFill>
                <a:latin typeface="Arial"/>
                <a:ea typeface="Arial"/>
                <a:cs typeface="Arial"/>
                <a:sym typeface="Arial"/>
              </a:rPr>
              <a:t>スタンド</a:t>
            </a:r>
            <a:r>
              <a:rPr lang="ja" sz="1400" b="1" i="0" u="none" strike="noStrike" cap="none" dirty="0">
                <a:solidFill>
                  <a:srgbClr val="000000"/>
                </a:solidFill>
                <a:latin typeface="Arial"/>
                <a:ea typeface="Arial"/>
                <a:cs typeface="Arial"/>
                <a:sym typeface="Arial"/>
              </a:rPr>
              <a:t>スピーチ</a:t>
            </a:r>
            <a:endParaRPr sz="1400" b="1" i="0" u="none" strike="noStrike" cap="none" dirty="0">
              <a:solidFill>
                <a:srgbClr val="000000"/>
              </a:solidFill>
              <a:latin typeface="Arial"/>
              <a:ea typeface="Arial"/>
              <a:cs typeface="Arial"/>
              <a:sym typeface="Arial"/>
            </a:endParaRPr>
          </a:p>
        </p:txBody>
      </p:sp>
      <p:sp>
        <p:nvSpPr>
          <p:cNvPr id="64" name="Google Shape;64;p1"/>
          <p:cNvSpPr/>
          <p:nvPr/>
        </p:nvSpPr>
        <p:spPr>
          <a:xfrm>
            <a:off x="1149400" y="6169677"/>
            <a:ext cx="2520000" cy="490200"/>
          </a:xfrm>
          <a:prstGeom prst="roundRect">
            <a:avLst>
              <a:gd name="adj" fmla="val 16667"/>
            </a:avLst>
          </a:prstGeom>
          <a:noFill/>
          <a:ln w="19050" cap="flat" cmpd="sng">
            <a:solidFill>
              <a:srgbClr val="F2E4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b="1" i="0" u="none" strike="noStrike" cap="none">
                <a:solidFill>
                  <a:srgbClr val="000000"/>
                </a:solidFill>
                <a:latin typeface="Arial"/>
                <a:ea typeface="Arial"/>
                <a:cs typeface="Arial"/>
                <a:sym typeface="Arial"/>
              </a:rPr>
              <a:t>リフレクション</a:t>
            </a:r>
            <a:endParaRPr sz="1400" b="1" i="0" u="none" strike="noStrike" cap="none" dirty="0">
              <a:solidFill>
                <a:srgbClr val="000000"/>
              </a:solidFill>
              <a:latin typeface="Arial"/>
              <a:ea typeface="Arial"/>
              <a:cs typeface="Arial"/>
              <a:sym typeface="Arial"/>
            </a:endParaRPr>
          </a:p>
        </p:txBody>
      </p:sp>
      <p:sp>
        <p:nvSpPr>
          <p:cNvPr id="65" name="Google Shape;65;p1"/>
          <p:cNvSpPr txBox="1"/>
          <p:nvPr/>
        </p:nvSpPr>
        <p:spPr>
          <a:xfrm>
            <a:off x="3912913" y="3491725"/>
            <a:ext cx="3363600" cy="887100"/>
          </a:xfrm>
          <a:prstGeom prst="rect">
            <a:avLst/>
          </a:prstGeom>
          <a:noFill/>
          <a:ln w="9525" cap="flat" cmpd="sng">
            <a:solidFill>
              <a:srgbClr val="8ACECC"/>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 altLang="en-US" sz="1100" b="0" i="0" u="none" strike="noStrike" cap="none" dirty="0">
                <a:solidFill>
                  <a:srgbClr val="000000"/>
                </a:solidFill>
                <a:latin typeface="Arial"/>
                <a:ea typeface="Arial"/>
                <a:cs typeface="Arial"/>
                <a:sym typeface="Arial"/>
              </a:rPr>
              <a:t>・１分スピーチフォーマットを配る</a:t>
            </a:r>
            <a:endParaRPr lang="en-US" altLang="ja"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・「今日のトピック</a:t>
            </a:r>
            <a:r>
              <a:rPr lang="en-US" altLang="ja" sz="1100" b="0" i="0" u="none" strike="noStrike" cap="none" dirty="0">
                <a:solidFill>
                  <a:srgbClr val="000000"/>
                </a:solidFill>
                <a:latin typeface="Arial"/>
                <a:ea typeface="Arial"/>
                <a:cs typeface="Arial"/>
                <a:sym typeface="Arial"/>
              </a:rPr>
              <a:t>/</a:t>
            </a:r>
            <a:r>
              <a:rPr lang="ja" altLang="en-US" sz="1100" b="0" i="0" u="none" strike="noStrike" cap="none" dirty="0">
                <a:solidFill>
                  <a:srgbClr val="000000"/>
                </a:solidFill>
                <a:latin typeface="Arial"/>
                <a:ea typeface="Arial"/>
                <a:cs typeface="Arial"/>
                <a:sym typeface="Arial"/>
              </a:rPr>
              <a:t>今日の</a:t>
            </a:r>
            <a:r>
              <a:rPr lang="ja" sz="1100" b="0" i="0" u="none" strike="noStrike" cap="none" dirty="0">
                <a:solidFill>
                  <a:srgbClr val="000000"/>
                </a:solidFill>
                <a:latin typeface="Arial"/>
                <a:ea typeface="Arial"/>
                <a:cs typeface="Arial"/>
                <a:sym typeface="Arial"/>
              </a:rPr>
              <a:t>問い」を発表</a:t>
            </a:r>
            <a:r>
              <a:rPr lang="ja" altLang="en-US" sz="1100" b="0" i="0" u="none" strike="noStrike" cap="none" dirty="0">
                <a:solidFill>
                  <a:srgbClr val="000000"/>
                </a:solidFill>
                <a:latin typeface="Arial"/>
                <a:ea typeface="Arial"/>
                <a:cs typeface="Arial"/>
                <a:sym typeface="Arial"/>
              </a:rPr>
              <a:t>する</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・何を</a:t>
            </a:r>
            <a:r>
              <a:rPr lang="ja" altLang="en-US" sz="1100" b="0" i="0" u="none" strike="noStrike" cap="none" dirty="0">
                <a:solidFill>
                  <a:srgbClr val="000000"/>
                </a:solidFill>
                <a:latin typeface="Arial"/>
                <a:ea typeface="Arial"/>
                <a:cs typeface="Arial"/>
                <a:sym typeface="Arial"/>
              </a:rPr>
              <a:t>どう</a:t>
            </a:r>
            <a:r>
              <a:rPr lang="ja" sz="1100" b="0" i="0" u="none" strike="noStrike" cap="none" dirty="0">
                <a:solidFill>
                  <a:srgbClr val="000000"/>
                </a:solidFill>
                <a:latin typeface="Arial"/>
                <a:ea typeface="Arial"/>
                <a:cs typeface="Arial"/>
                <a:sym typeface="Arial"/>
              </a:rPr>
              <a:t>伝えて欲しいか、例文</a:t>
            </a:r>
            <a:r>
              <a:rPr lang="ja" altLang="en-US" sz="1100" b="0" i="0" u="none" strike="noStrike" cap="none" dirty="0">
                <a:solidFill>
                  <a:srgbClr val="000000"/>
                </a:solidFill>
                <a:latin typeface="Arial"/>
                <a:ea typeface="Arial"/>
                <a:cs typeface="Arial"/>
                <a:sym typeface="Arial"/>
              </a:rPr>
              <a:t>で</a:t>
            </a:r>
            <a:r>
              <a:rPr lang="ja" sz="1100" b="0" i="0" u="none" strike="noStrike" cap="none" dirty="0">
                <a:solidFill>
                  <a:srgbClr val="000000"/>
                </a:solidFill>
                <a:latin typeface="Arial"/>
                <a:ea typeface="Arial"/>
                <a:cs typeface="Arial"/>
                <a:sym typeface="Arial"/>
              </a:rPr>
              <a:t>説明する</a:t>
            </a:r>
            <a:endParaRPr sz="1100" b="0" i="0" u="none" strike="noStrike" cap="none" dirty="0">
              <a:solidFill>
                <a:srgbClr val="000000"/>
              </a:solidFill>
              <a:latin typeface="Arial"/>
              <a:ea typeface="Arial"/>
              <a:cs typeface="Arial"/>
              <a:sym typeface="Arial"/>
            </a:endParaRPr>
          </a:p>
        </p:txBody>
      </p:sp>
      <p:sp>
        <p:nvSpPr>
          <p:cNvPr id="66" name="Google Shape;66;p1"/>
          <p:cNvSpPr txBox="1"/>
          <p:nvPr/>
        </p:nvSpPr>
        <p:spPr>
          <a:xfrm>
            <a:off x="3912900" y="6153036"/>
            <a:ext cx="3363600" cy="490200"/>
          </a:xfrm>
          <a:prstGeom prst="rect">
            <a:avLst/>
          </a:prstGeom>
          <a:noFill/>
          <a:ln w="9525" cap="flat" cmpd="sng">
            <a:solidFill>
              <a:srgbClr val="8ACECC"/>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 altLang="en-US" sz="1100" b="0" i="0" u="none" strike="noStrike" cap="none" dirty="0">
                <a:solidFill>
                  <a:srgbClr val="000000"/>
                </a:solidFill>
                <a:latin typeface="Arial"/>
                <a:ea typeface="Arial"/>
                <a:cs typeface="Arial"/>
                <a:sym typeface="Arial"/>
              </a:rPr>
              <a:t>・スピーチのリフレクションをする</a:t>
            </a:r>
            <a:endParaRPr lang="en-US" altLang="ja"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・カラオケEnglishの「解説を見る」の機能、</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　または教科書を使っておさらい</a:t>
            </a:r>
            <a:r>
              <a:rPr lang="ja" altLang="en-US" sz="1100" dirty="0"/>
              <a:t>を促す</a:t>
            </a:r>
            <a:r>
              <a:rPr lang="ja" sz="1100" b="0" i="0" u="none" strike="noStrike" cap="none" dirty="0">
                <a:solidFill>
                  <a:srgbClr val="000000"/>
                </a:solidFill>
                <a:latin typeface="Arial"/>
                <a:ea typeface="Arial"/>
                <a:cs typeface="Arial"/>
                <a:sym typeface="Arial"/>
              </a:rPr>
              <a:t>。</a:t>
            </a:r>
            <a:endParaRPr lang="en-US" altLang="ja"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67" name="Google Shape;67;p1"/>
          <p:cNvSpPr txBox="1"/>
          <p:nvPr/>
        </p:nvSpPr>
        <p:spPr>
          <a:xfrm>
            <a:off x="3912913" y="4378815"/>
            <a:ext cx="3363600" cy="887100"/>
          </a:xfrm>
          <a:prstGeom prst="rect">
            <a:avLst/>
          </a:prstGeom>
          <a:noFill/>
          <a:ln w="9525" cap="flat" cmpd="sng">
            <a:solidFill>
              <a:srgbClr val="CEC28A"/>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chemeClr val="dk1"/>
                </a:solidFill>
                <a:latin typeface="Arial"/>
                <a:ea typeface="Arial"/>
                <a:cs typeface="Arial"/>
                <a:sym typeface="Arial"/>
              </a:rPr>
              <a:t>・</a:t>
            </a:r>
            <a:r>
              <a:rPr lang="ja" altLang="en-US" sz="1100" b="0" i="0" u="none" strike="noStrike" cap="none" dirty="0">
                <a:solidFill>
                  <a:schemeClr val="dk1"/>
                </a:solidFill>
                <a:latin typeface="Arial"/>
                <a:ea typeface="Arial"/>
                <a:cs typeface="Arial"/>
                <a:sym typeface="Arial"/>
              </a:rPr>
              <a:t>言いたいことを</a:t>
            </a:r>
            <a:r>
              <a:rPr lang="ja" sz="1100" b="0" i="0" u="none" strike="noStrike" cap="none" dirty="0">
                <a:solidFill>
                  <a:schemeClr val="dk1"/>
                </a:solidFill>
                <a:latin typeface="Arial"/>
                <a:ea typeface="Arial"/>
                <a:cs typeface="Arial"/>
                <a:sym typeface="Arial"/>
              </a:rPr>
              <a:t>リサーチをする</a:t>
            </a:r>
            <a:r>
              <a:rPr lang="ja" altLang="en-US" sz="1100" b="0" i="0" u="none" strike="noStrike" cap="none" dirty="0">
                <a:solidFill>
                  <a:schemeClr val="dk1"/>
                </a:solidFill>
                <a:latin typeface="Arial"/>
                <a:ea typeface="Arial"/>
                <a:cs typeface="Arial"/>
                <a:sym typeface="Arial"/>
              </a:rPr>
              <a:t>（日本語可）</a:t>
            </a: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ja" sz="1100" b="0" i="0" u="none" strike="noStrike" cap="none" dirty="0">
                <a:solidFill>
                  <a:schemeClr val="dk1"/>
                </a:solidFill>
                <a:latin typeface="Arial"/>
                <a:ea typeface="Arial"/>
                <a:cs typeface="Arial"/>
                <a:sym typeface="Arial"/>
              </a:rPr>
              <a:t>・</a:t>
            </a:r>
            <a:r>
              <a:rPr lang="en-US" altLang="ja-JP" sz="1100" b="0" i="0" u="none" strike="noStrike" cap="none" dirty="0">
                <a:solidFill>
                  <a:schemeClr val="dk1"/>
                </a:solidFill>
                <a:latin typeface="Arial"/>
                <a:ea typeface="Arial"/>
                <a:cs typeface="Arial"/>
                <a:sym typeface="Arial"/>
              </a:rPr>
              <a:t>AI</a:t>
            </a:r>
            <a:r>
              <a:rPr lang="ja-JP" altLang="en-US" sz="1100" b="0" i="0" u="none" strike="noStrike" cap="none">
                <a:solidFill>
                  <a:schemeClr val="dk1"/>
                </a:solidFill>
                <a:latin typeface="Arial"/>
                <a:ea typeface="Arial"/>
                <a:cs typeface="Arial"/>
                <a:sym typeface="Arial"/>
              </a:rPr>
              <a:t>翻訳</a:t>
            </a:r>
            <a:r>
              <a:rPr lang="ja" sz="1100" b="0" i="0" u="none" strike="noStrike" cap="none" dirty="0">
                <a:solidFill>
                  <a:schemeClr val="dk1"/>
                </a:solidFill>
                <a:latin typeface="Arial"/>
                <a:ea typeface="Arial"/>
                <a:cs typeface="Arial"/>
                <a:sym typeface="Arial"/>
              </a:rPr>
              <a:t> </a:t>
            </a:r>
            <a:r>
              <a:rPr lang="ja" sz="1100" b="0" i="0" u="sng" strike="noStrike" cap="none" dirty="0">
                <a:solidFill>
                  <a:schemeClr val="hlink"/>
                </a:solidFill>
                <a:latin typeface="Arial"/>
                <a:ea typeface="Arial"/>
                <a:cs typeface="Arial"/>
                <a:sym typeface="Arial"/>
                <a:hlinkClick r:id="rId4"/>
              </a:rPr>
              <a:t>DeepL</a:t>
            </a:r>
            <a:r>
              <a:rPr lang="ja" altLang="en-US" sz="1100" b="0" i="0" u="none" strike="noStrike" cap="none" dirty="0">
                <a:solidFill>
                  <a:schemeClr val="dk1"/>
                </a:solidFill>
                <a:latin typeface="Arial"/>
                <a:ea typeface="Arial"/>
                <a:cs typeface="Arial"/>
                <a:sym typeface="Arial"/>
              </a:rPr>
              <a:t>で英文作成→音声を聞いて練習</a:t>
            </a:r>
            <a:endParaRPr lang="en-US" altLang="ja" sz="1100" b="0" i="0" u="none" strike="noStrike" cap="none" dirty="0">
              <a:solidFill>
                <a:schemeClr val="dk1"/>
              </a:solidFill>
              <a:latin typeface="Arial"/>
              <a:ea typeface="Arial"/>
              <a:cs typeface="Arial"/>
              <a:sym typeface="Arial"/>
            </a:endParaRPr>
          </a:p>
          <a:p>
            <a:pPr lvl="0">
              <a:lnSpc>
                <a:spcPct val="115000"/>
              </a:lnSpc>
            </a:pPr>
            <a:r>
              <a:rPr lang="ja" altLang="en-US" sz="1100" dirty="0"/>
              <a:t>・</a:t>
            </a:r>
            <a:r>
              <a:rPr lang="ja" altLang="ja-JP" sz="1100" dirty="0"/>
              <a:t>できない子は</a:t>
            </a:r>
            <a:r>
              <a:rPr lang="ja" altLang="en-US" sz="1100" dirty="0"/>
              <a:t>、「隣組サポート」してもらう</a:t>
            </a:r>
            <a:endParaRPr sz="1100" b="0" i="0" u="none" strike="noStrike" cap="none" dirty="0">
              <a:solidFill>
                <a:srgbClr val="000000"/>
              </a:solidFill>
              <a:latin typeface="Arial"/>
              <a:ea typeface="Arial"/>
              <a:cs typeface="Arial"/>
              <a:sym typeface="Arial"/>
            </a:endParaRPr>
          </a:p>
        </p:txBody>
      </p:sp>
      <p:sp>
        <p:nvSpPr>
          <p:cNvPr id="68" name="Google Shape;68;p1"/>
          <p:cNvSpPr txBox="1"/>
          <p:nvPr/>
        </p:nvSpPr>
        <p:spPr>
          <a:xfrm>
            <a:off x="3912899" y="5265921"/>
            <a:ext cx="3607095" cy="887100"/>
          </a:xfrm>
          <a:prstGeom prst="rect">
            <a:avLst/>
          </a:prstGeom>
          <a:noFill/>
          <a:ln w="9525" cap="flat" cmpd="sng">
            <a:solidFill>
              <a:srgbClr val="CEC28A"/>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a:t>
            </a:r>
            <a:r>
              <a:rPr lang="ja" altLang="en-US" sz="1100" dirty="0"/>
              <a:t>８人程度の</a:t>
            </a:r>
            <a:r>
              <a:rPr lang="ja" sz="1100" b="0" i="0" u="none" strike="noStrike" cap="none" dirty="0">
                <a:solidFill>
                  <a:srgbClr val="000000"/>
                </a:solidFill>
                <a:latin typeface="Arial"/>
                <a:ea typeface="Arial"/>
                <a:cs typeface="Arial"/>
                <a:sym typeface="Arial"/>
              </a:rPr>
              <a:t>グループ</a:t>
            </a:r>
            <a:r>
              <a:rPr lang="ja" altLang="en-US" sz="1100" b="0" i="0" u="none" strike="noStrike" cap="none" dirty="0">
                <a:solidFill>
                  <a:srgbClr val="000000"/>
                </a:solidFill>
                <a:latin typeface="Arial"/>
                <a:ea typeface="Arial"/>
                <a:cs typeface="Arial"/>
                <a:sym typeface="Arial"/>
              </a:rPr>
              <a:t>でサークルを作る</a:t>
            </a:r>
            <a:endParaRPr lang="en-US" altLang="ja"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 </a:t>
            </a:r>
            <a:r>
              <a:rPr lang="ja" altLang="en-US" sz="1100" b="0" i="0" u="none" strike="noStrike" cap="none" dirty="0">
                <a:solidFill>
                  <a:srgbClr val="000000"/>
                </a:solidFill>
                <a:latin typeface="Arial"/>
                <a:ea typeface="Arial"/>
                <a:cs typeface="Arial"/>
                <a:sym typeface="Arial"/>
              </a:rPr>
              <a:t>全員が立ったまま１分スピーチをする</a:t>
            </a:r>
            <a:endParaRPr lang="en-US" altLang="ja"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cxnSp>
        <p:nvCxnSpPr>
          <p:cNvPr id="69" name="Google Shape;69;p1"/>
          <p:cNvCxnSpPr/>
          <p:nvPr/>
        </p:nvCxnSpPr>
        <p:spPr>
          <a:xfrm>
            <a:off x="640725" y="7019526"/>
            <a:ext cx="6475500" cy="0"/>
          </a:xfrm>
          <a:prstGeom prst="straightConnector1">
            <a:avLst/>
          </a:prstGeom>
          <a:noFill/>
          <a:ln w="9525" cap="flat" cmpd="sng">
            <a:solidFill>
              <a:schemeClr val="dk2"/>
            </a:solidFill>
            <a:prstDash val="lgDash"/>
            <a:round/>
            <a:headEnd type="none" w="sm" len="sm"/>
            <a:tailEnd type="none" w="sm" len="sm"/>
          </a:ln>
        </p:spPr>
      </p:cxnSp>
      <p:sp>
        <p:nvSpPr>
          <p:cNvPr id="70" name="Google Shape;70;p1"/>
          <p:cNvSpPr/>
          <p:nvPr/>
        </p:nvSpPr>
        <p:spPr>
          <a:xfrm>
            <a:off x="468750" y="7517449"/>
            <a:ext cx="6622500" cy="3145453"/>
          </a:xfrm>
          <a:prstGeom prst="rect">
            <a:avLst/>
          </a:prstGeom>
          <a:solidFill>
            <a:srgbClr val="F3F3F3"/>
          </a:solidFill>
          <a:ln>
            <a:noFill/>
          </a:ln>
        </p:spPr>
        <p:txBody>
          <a:bodyPr spcFirstLastPara="1" wrap="square" lIns="91425" tIns="91425" rIns="91425" bIns="91425" anchor="t" anchorCtr="0">
            <a:noAutofit/>
          </a:bodyPr>
          <a:lstStyle/>
          <a:p>
            <a:pPr marL="146050" marR="0" lvl="0" algn="l" rtl="0">
              <a:lnSpc>
                <a:spcPct val="115000"/>
              </a:lnSpc>
              <a:spcBef>
                <a:spcPts val="0"/>
              </a:spcBef>
              <a:spcAft>
                <a:spcPts val="0"/>
              </a:spcAft>
              <a:buClr>
                <a:srgbClr val="000000"/>
              </a:buClr>
              <a:buSzPts val="1300"/>
            </a:pPr>
            <a:r>
              <a:rPr lang="ja" altLang="en-US" sz="1100" b="1" i="0" strike="noStrike" cap="none" dirty="0">
                <a:solidFill>
                  <a:srgbClr val="000000"/>
                </a:solidFill>
                <a:latin typeface="Meiryo" panose="020B0604030504040204" pitchFamily="34" charset="-128"/>
                <a:ea typeface="Meiryo" panose="020B0604030504040204" pitchFamily="34" charset="-128"/>
                <a:sym typeface="Arial"/>
              </a:rPr>
              <a:t>＜発話量率＞</a:t>
            </a:r>
            <a:r>
              <a:rPr lang="en-US" altLang="ja" sz="1100" dirty="0">
                <a:latin typeface="Meiryo" panose="020B0604030504040204" pitchFamily="34" charset="-128"/>
                <a:ea typeface="Meiryo" panose="020B0604030504040204" pitchFamily="34" charset="-128"/>
              </a:rPr>
              <a:t> </a:t>
            </a:r>
            <a:r>
              <a:rPr lang="ja" altLang="en-US" sz="1100" b="0" i="0" strike="noStrike" cap="none" dirty="0">
                <a:solidFill>
                  <a:srgbClr val="000000"/>
                </a:solidFill>
                <a:latin typeface="Meiryo" panose="020B0604030504040204" pitchFamily="34" charset="-128"/>
                <a:ea typeface="Meiryo" panose="020B0604030504040204" pitchFamily="34" charset="-128"/>
                <a:sym typeface="Arial"/>
              </a:rPr>
              <a:t>授業の発話量目標は、</a:t>
            </a:r>
            <a:r>
              <a:rPr lang="ja" altLang="en-US" sz="1100" b="1" i="0" strike="noStrike" cap="none" dirty="0">
                <a:solidFill>
                  <a:srgbClr val="000000"/>
                </a:solidFill>
                <a:latin typeface="Meiryo" panose="020B0604030504040204" pitchFamily="34" charset="-128"/>
                <a:ea typeface="Meiryo" panose="020B0604030504040204" pitchFamily="34" charset="-128"/>
                <a:sym typeface="Arial"/>
              </a:rPr>
              <a:t>先生が７</a:t>
            </a:r>
            <a:r>
              <a:rPr lang="ja" altLang="en-US" sz="1100" b="0" i="0" strike="noStrike" cap="none" dirty="0">
                <a:solidFill>
                  <a:srgbClr val="000000"/>
                </a:solidFill>
                <a:latin typeface="Meiryo" panose="020B0604030504040204" pitchFamily="34" charset="-128"/>
                <a:ea typeface="Meiryo" panose="020B0604030504040204" pitchFamily="34" charset="-128"/>
                <a:sym typeface="Arial"/>
              </a:rPr>
              <a:t>：</a:t>
            </a:r>
            <a:r>
              <a:rPr lang="ja" altLang="en-US" sz="1100" b="1" i="0" strike="noStrike" cap="none" dirty="0">
                <a:solidFill>
                  <a:srgbClr val="000000"/>
                </a:solidFill>
                <a:latin typeface="Meiryo" panose="020B0604030504040204" pitchFamily="34" charset="-128"/>
                <a:ea typeface="Meiryo" panose="020B0604030504040204" pitchFamily="34" charset="-128"/>
                <a:sym typeface="Arial"/>
              </a:rPr>
              <a:t>児童・生徒３</a:t>
            </a:r>
            <a:endParaRPr lang="en-US" altLang="ja" sz="1100" b="1" i="0" strike="noStrike" cap="none" dirty="0">
              <a:solidFill>
                <a:srgbClr val="000000"/>
              </a:solidFill>
              <a:latin typeface="Meiryo" panose="020B0604030504040204" pitchFamily="34" charset="-128"/>
              <a:ea typeface="Meiryo" panose="020B0604030504040204" pitchFamily="34" charset="-128"/>
              <a:sym typeface="Arial"/>
            </a:endParaRPr>
          </a:p>
          <a:p>
            <a:pPr marL="146050" marR="0" lvl="0" algn="l" rtl="0">
              <a:lnSpc>
                <a:spcPct val="115000"/>
              </a:lnSpc>
              <a:spcBef>
                <a:spcPts val="0"/>
              </a:spcBef>
              <a:spcAft>
                <a:spcPts val="0"/>
              </a:spcAft>
              <a:buClr>
                <a:srgbClr val="000000"/>
              </a:buClr>
              <a:buSzPts val="1300"/>
            </a:pPr>
            <a:endParaRPr lang="en-US" altLang="ja" sz="1100" b="0" i="0" strike="noStrike" cap="none" dirty="0">
              <a:solidFill>
                <a:srgbClr val="000000"/>
              </a:solidFill>
              <a:latin typeface="Meiryo" panose="020B0604030504040204" pitchFamily="34" charset="-128"/>
              <a:ea typeface="Meiryo" panose="020B0604030504040204" pitchFamily="34" charset="-128"/>
              <a:sym typeface="Arial"/>
            </a:endParaRPr>
          </a:p>
          <a:p>
            <a:pPr marL="146050" marR="0" lvl="0" algn="l" rtl="0">
              <a:lnSpc>
                <a:spcPct val="115000"/>
              </a:lnSpc>
              <a:spcBef>
                <a:spcPts val="0"/>
              </a:spcBef>
              <a:spcAft>
                <a:spcPts val="0"/>
              </a:spcAft>
              <a:buClr>
                <a:srgbClr val="000000"/>
              </a:buClr>
              <a:buSzPts val="1300"/>
            </a:pPr>
            <a:r>
              <a:rPr lang="ja" altLang="en-US" sz="1100" b="1" i="0" strike="noStrike" cap="none" dirty="0">
                <a:solidFill>
                  <a:srgbClr val="000000"/>
                </a:solidFill>
                <a:latin typeface="Meiryo" panose="020B0604030504040204" pitchFamily="34" charset="-128"/>
                <a:ea typeface="Meiryo" panose="020B0604030504040204" pitchFamily="34" charset="-128"/>
                <a:sym typeface="Arial"/>
              </a:rPr>
              <a:t>＜先生</a:t>
            </a:r>
            <a:r>
              <a:rPr lang="en-US" altLang="ja" sz="1100" b="1" i="0" strike="noStrike" cap="none" dirty="0">
                <a:solidFill>
                  <a:srgbClr val="000000"/>
                </a:solidFill>
                <a:latin typeface="Meiryo" panose="020B0604030504040204" pitchFamily="34" charset="-128"/>
                <a:ea typeface="Meiryo" panose="020B0604030504040204" pitchFamily="34" charset="-128"/>
                <a:sym typeface="Arial"/>
              </a:rPr>
              <a:t>WH</a:t>
            </a:r>
            <a:r>
              <a:rPr lang="ja" altLang="en-US" sz="1100" b="1" i="0" strike="noStrike" cap="none" dirty="0">
                <a:solidFill>
                  <a:srgbClr val="000000"/>
                </a:solidFill>
                <a:latin typeface="Meiryo" panose="020B0604030504040204" pitchFamily="34" charset="-128"/>
                <a:ea typeface="Meiryo" panose="020B0604030504040204" pitchFamily="34" charset="-128"/>
                <a:sym typeface="Arial"/>
              </a:rPr>
              <a:t>質問＞</a:t>
            </a:r>
            <a:r>
              <a:rPr lang="ja" altLang="en-US" sz="1100" b="0" i="0" u="none" strike="noStrike" cap="none" dirty="0">
                <a:solidFill>
                  <a:srgbClr val="000000"/>
                </a:solidFill>
                <a:latin typeface="Meiryo" panose="020B0604030504040204" pitchFamily="34" charset="-128"/>
                <a:ea typeface="Meiryo" panose="020B0604030504040204" pitchFamily="34" charset="-128"/>
                <a:sym typeface="Arial"/>
              </a:rPr>
              <a:t>先生は「</a:t>
            </a:r>
            <a:r>
              <a:rPr lang="ja" sz="1100" b="0" i="0" u="none" strike="noStrike" cap="none" dirty="0">
                <a:solidFill>
                  <a:srgbClr val="000000"/>
                </a:solidFill>
                <a:latin typeface="Meiryo" panose="020B0604030504040204" pitchFamily="34" charset="-128"/>
                <a:ea typeface="Meiryo" panose="020B0604030504040204" pitchFamily="34" charset="-128"/>
                <a:sym typeface="Arial"/>
              </a:rPr>
              <a:t>〜ってなに？</a:t>
            </a:r>
            <a:r>
              <a:rPr lang="en-US" altLang="ja" sz="1100" b="0" i="0" u="none" strike="noStrike" cap="none" dirty="0">
                <a:solidFill>
                  <a:srgbClr val="000000"/>
                </a:solidFill>
                <a:latin typeface="Meiryo" panose="020B0604030504040204" pitchFamily="34" charset="-128"/>
                <a:ea typeface="Meiryo" panose="020B0604030504040204" pitchFamily="34" charset="-128"/>
                <a:sym typeface="Arial"/>
              </a:rPr>
              <a:t>/</a:t>
            </a:r>
            <a:r>
              <a:rPr lang="ja" sz="1100" b="0" i="0" u="none" strike="noStrike" cap="none" dirty="0">
                <a:solidFill>
                  <a:srgbClr val="000000"/>
                </a:solidFill>
                <a:latin typeface="Meiryo" panose="020B0604030504040204" pitchFamily="34" charset="-128"/>
                <a:ea typeface="Meiryo" panose="020B0604030504040204" pitchFamily="34" charset="-128"/>
                <a:sym typeface="Arial"/>
              </a:rPr>
              <a:t>〜はなぜ起こるの？</a:t>
            </a:r>
            <a:r>
              <a:rPr lang="en-US" altLang="ja" sz="1100" b="0" i="0" u="none" strike="noStrike" cap="none" dirty="0">
                <a:solidFill>
                  <a:srgbClr val="000000"/>
                </a:solidFill>
                <a:latin typeface="Meiryo" panose="020B0604030504040204" pitchFamily="34" charset="-128"/>
                <a:ea typeface="Meiryo" panose="020B0604030504040204" pitchFamily="34" charset="-128"/>
                <a:sym typeface="Arial"/>
              </a:rPr>
              <a:t>/</a:t>
            </a:r>
            <a:r>
              <a:rPr lang="ja" sz="1100" b="0" i="0" u="none" strike="noStrike" cap="none" dirty="0">
                <a:solidFill>
                  <a:srgbClr val="000000"/>
                </a:solidFill>
                <a:latin typeface="Meiryo" panose="020B0604030504040204" pitchFamily="34" charset="-128"/>
                <a:ea typeface="Meiryo" panose="020B0604030504040204" pitchFamily="34" charset="-128"/>
                <a:sym typeface="Arial"/>
              </a:rPr>
              <a:t>〜についてどう思う？」など</a:t>
            </a:r>
            <a:endParaRPr lang="en-US" altLang="ja" sz="1100" b="0" i="0" u="none" strike="noStrike" cap="none" dirty="0">
              <a:solidFill>
                <a:srgbClr val="000000"/>
              </a:solidFill>
              <a:latin typeface="Meiryo" panose="020B0604030504040204" pitchFamily="34" charset="-128"/>
              <a:ea typeface="Meiryo" panose="020B0604030504040204" pitchFamily="34" charset="-128"/>
              <a:sym typeface="Arial"/>
            </a:endParaRPr>
          </a:p>
          <a:p>
            <a:pPr marL="146050" marR="0" lvl="0" algn="l" rtl="0">
              <a:lnSpc>
                <a:spcPct val="115000"/>
              </a:lnSpc>
              <a:spcBef>
                <a:spcPts val="0"/>
              </a:spcBef>
              <a:spcAft>
                <a:spcPts val="0"/>
              </a:spcAft>
              <a:buClr>
                <a:srgbClr val="000000"/>
              </a:buClr>
              <a:buSzPts val="1300"/>
            </a:pPr>
            <a:r>
              <a:rPr lang="en-US" altLang="ja" sz="1100" dirty="0">
                <a:latin typeface="Meiryo" panose="020B0604030504040204" pitchFamily="34" charset="-128"/>
                <a:ea typeface="Meiryo" panose="020B0604030504040204" pitchFamily="34" charset="-128"/>
              </a:rPr>
              <a:t>                     What?  Why?  How?</a:t>
            </a:r>
            <a:r>
              <a:rPr lang="ja" altLang="en-US" sz="1100" dirty="0">
                <a:latin typeface="Meiryo" panose="020B0604030504040204" pitchFamily="34" charset="-128"/>
                <a:ea typeface="Meiryo" panose="020B0604030504040204" pitchFamily="34" charset="-128"/>
              </a:rPr>
              <a:t>という</a:t>
            </a:r>
            <a:r>
              <a:rPr lang="ja" sz="1100" b="0" i="0" u="none" strike="noStrike" cap="none" dirty="0">
                <a:solidFill>
                  <a:schemeClr val="dk1"/>
                </a:solidFill>
                <a:latin typeface="Meiryo" panose="020B0604030504040204" pitchFamily="34" charset="-128"/>
                <a:ea typeface="Meiryo" panose="020B0604030504040204" pitchFamily="34" charset="-128"/>
                <a:sym typeface="Arial"/>
              </a:rPr>
              <a:t>質問を</a:t>
            </a:r>
            <a:r>
              <a:rPr lang="ja" altLang="en-US" sz="1100" b="0" i="0" u="none" strike="noStrike" cap="none" dirty="0">
                <a:solidFill>
                  <a:schemeClr val="dk1"/>
                </a:solidFill>
                <a:latin typeface="Meiryo" panose="020B0604030504040204" pitchFamily="34" charset="-128"/>
                <a:ea typeface="Meiryo" panose="020B0604030504040204" pitchFamily="34" charset="-128"/>
                <a:sym typeface="Arial"/>
              </a:rPr>
              <a:t>投げかけ</a:t>
            </a:r>
            <a:r>
              <a:rPr lang="ja" sz="1100" b="0" i="0" u="none" strike="noStrike" cap="none" dirty="0">
                <a:solidFill>
                  <a:schemeClr val="dk1"/>
                </a:solidFill>
                <a:latin typeface="Meiryo" panose="020B0604030504040204" pitchFamily="34" charset="-128"/>
                <a:ea typeface="Meiryo" panose="020B0604030504040204" pitchFamily="34" charset="-128"/>
                <a:sym typeface="Arial"/>
              </a:rPr>
              <a:t>、</a:t>
            </a:r>
            <a:r>
              <a:rPr lang="ja" sz="1100" b="1" i="0" u="none" strike="noStrike" cap="none" dirty="0">
                <a:solidFill>
                  <a:schemeClr val="dk1"/>
                </a:solidFill>
                <a:latin typeface="Meiryo" panose="020B0604030504040204" pitchFamily="34" charset="-128"/>
                <a:ea typeface="Meiryo" panose="020B0604030504040204" pitchFamily="34" charset="-128"/>
                <a:sym typeface="Arial"/>
              </a:rPr>
              <a:t>意見の発信</a:t>
            </a:r>
            <a:r>
              <a:rPr lang="ja" sz="1100" b="0" i="0" u="none" strike="noStrike" cap="none" dirty="0">
                <a:solidFill>
                  <a:schemeClr val="dk1"/>
                </a:solidFill>
                <a:latin typeface="Meiryo" panose="020B0604030504040204" pitchFamily="34" charset="-128"/>
                <a:ea typeface="Meiryo" panose="020B0604030504040204" pitchFamily="34" charset="-128"/>
                <a:sym typeface="Arial"/>
              </a:rPr>
              <a:t>を促す。</a:t>
            </a:r>
            <a:endParaRPr lang="en-US" altLang="ja" sz="1100" b="0" i="0" u="none" strike="noStrike" cap="none" dirty="0">
              <a:solidFill>
                <a:schemeClr val="dk1"/>
              </a:solidFill>
              <a:latin typeface="Meiryo" panose="020B0604030504040204" pitchFamily="34" charset="-128"/>
              <a:ea typeface="Meiryo" panose="020B0604030504040204" pitchFamily="34" charset="-128"/>
              <a:sym typeface="Arial"/>
            </a:endParaRPr>
          </a:p>
          <a:p>
            <a:pPr marL="457200" lvl="0">
              <a:lnSpc>
                <a:spcPct val="115000"/>
              </a:lnSpc>
              <a:buSzPts val="1200"/>
            </a:pPr>
            <a:r>
              <a:rPr lang="ja-JP" altLang="en-US" sz="1100">
                <a:latin typeface="Meiryo" panose="020B0604030504040204" pitchFamily="34" charset="-128"/>
                <a:ea typeface="Meiryo" panose="020B0604030504040204" pitchFamily="34" charset="-128"/>
              </a:rPr>
              <a:t>　　</a:t>
            </a:r>
            <a:r>
              <a:rPr lang="en-US" altLang="ja-JP" sz="1100" dirty="0">
                <a:latin typeface="Meiryo" panose="020B0604030504040204" pitchFamily="34" charset="-128"/>
                <a:ea typeface="Meiryo" panose="020B0604030504040204" pitchFamily="34" charset="-128"/>
              </a:rPr>
              <a:t> </a:t>
            </a:r>
            <a:r>
              <a:rPr lang="ja-JP" altLang="en-US" sz="1100">
                <a:latin typeface="Meiryo" panose="020B0604030504040204" pitchFamily="34" charset="-128"/>
                <a:ea typeface="Meiryo" panose="020B0604030504040204" pitchFamily="34" charset="-128"/>
              </a:rPr>
              <a:t>　</a:t>
            </a:r>
            <a:r>
              <a:rPr lang="en-US" altLang="ja-JP" sz="1100" dirty="0">
                <a:latin typeface="Meiryo" panose="020B0604030504040204" pitchFamily="34" charset="-128"/>
                <a:ea typeface="Meiryo" panose="020B0604030504040204" pitchFamily="34" charset="-128"/>
              </a:rPr>
              <a:t>   </a:t>
            </a:r>
            <a:r>
              <a:rPr lang="ja-JP" altLang="en-US" sz="1100">
                <a:latin typeface="Meiryo" panose="020B0604030504040204" pitchFamily="34" charset="-128"/>
                <a:ea typeface="Meiryo" panose="020B0604030504040204" pitchFamily="34" charset="-128"/>
              </a:rPr>
              <a:t>　・</a:t>
            </a:r>
            <a:r>
              <a:rPr lang="en-US" altLang="ja-JP" sz="1100" dirty="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についてどう思う？</a:t>
            </a:r>
            <a:r>
              <a:rPr lang="en-US" altLang="ja-JP" sz="1100" dirty="0">
                <a:latin typeface="Meiryo" panose="020B0604030504040204" pitchFamily="34" charset="-128"/>
                <a:ea typeface="Meiryo" panose="020B0604030504040204" pitchFamily="34" charset="-128"/>
              </a:rPr>
              <a:t>/ </a:t>
            </a:r>
            <a:r>
              <a:rPr lang="en" altLang="ja" sz="1100" dirty="0">
                <a:latin typeface="Meiryo" panose="020B0604030504040204" pitchFamily="34" charset="-128"/>
                <a:ea typeface="Meiryo" panose="020B0604030504040204" pitchFamily="34" charset="-128"/>
              </a:rPr>
              <a:t>What do you think about ---?</a:t>
            </a:r>
            <a:endParaRPr lang="en" altLang="ja-JP" sz="1100" dirty="0">
              <a:latin typeface="Meiryo" panose="020B0604030504040204" pitchFamily="34" charset="-128"/>
              <a:ea typeface="Meiryo" panose="020B0604030504040204" pitchFamily="34" charset="-128"/>
            </a:endParaRPr>
          </a:p>
          <a:p>
            <a:pPr marL="457200" lvl="0">
              <a:lnSpc>
                <a:spcPct val="115000"/>
              </a:lnSpc>
              <a:buSzPts val="1200"/>
            </a:pPr>
            <a:r>
              <a:rPr lang="ja" altLang="en" sz="1100" dirty="0">
                <a:latin typeface="Meiryo" panose="020B0604030504040204" pitchFamily="34" charset="-128"/>
                <a:ea typeface="Meiryo" panose="020B0604030504040204" pitchFamily="34" charset="-128"/>
              </a:rPr>
              <a:t>　</a:t>
            </a:r>
            <a:r>
              <a:rPr lang="en" altLang="ja" sz="1100" dirty="0">
                <a:latin typeface="Meiryo" panose="020B0604030504040204" pitchFamily="34" charset="-128"/>
                <a:ea typeface="Meiryo" panose="020B0604030504040204" pitchFamily="34" charset="-128"/>
              </a:rPr>
              <a:t>    </a:t>
            </a:r>
            <a:r>
              <a:rPr lang="ja-JP" altLang="en-US" sz="1100">
                <a:latin typeface="Meiryo" panose="020B0604030504040204" pitchFamily="34" charset="-128"/>
                <a:ea typeface="Meiryo" panose="020B0604030504040204" pitchFamily="34" charset="-128"/>
              </a:rPr>
              <a:t>　　　</a:t>
            </a:r>
            <a:r>
              <a:rPr lang="ja" altLang="en" sz="1100" dirty="0">
                <a:latin typeface="Meiryo" panose="020B0604030504040204" pitchFamily="34" charset="-128"/>
                <a:ea typeface="Meiryo" panose="020B0604030504040204" pitchFamily="34" charset="-128"/>
              </a:rPr>
              <a:t>・</a:t>
            </a:r>
            <a:r>
              <a:rPr lang="en" altLang="ja" sz="1100" dirty="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はなぜ重要だと思う？</a:t>
            </a:r>
            <a:r>
              <a:rPr lang="en-US" altLang="ja-JP" sz="1100" dirty="0">
                <a:latin typeface="Meiryo" panose="020B0604030504040204" pitchFamily="34" charset="-128"/>
                <a:ea typeface="Meiryo" panose="020B0604030504040204" pitchFamily="34" charset="-128"/>
              </a:rPr>
              <a:t>/ </a:t>
            </a:r>
            <a:r>
              <a:rPr lang="en" altLang="ja" sz="1100" dirty="0">
                <a:latin typeface="Meiryo" panose="020B0604030504040204" pitchFamily="34" charset="-128"/>
                <a:ea typeface="Meiryo" panose="020B0604030504040204" pitchFamily="34" charset="-128"/>
              </a:rPr>
              <a:t>Why do you think --- is important?</a:t>
            </a:r>
            <a:endParaRPr lang="en" altLang="ja-JP" sz="1100" dirty="0">
              <a:latin typeface="Meiryo" panose="020B0604030504040204" pitchFamily="34" charset="-128"/>
              <a:ea typeface="Meiryo" panose="020B0604030504040204" pitchFamily="34" charset="-128"/>
            </a:endParaRPr>
          </a:p>
          <a:p>
            <a:pPr marL="457200" lvl="0">
              <a:lnSpc>
                <a:spcPct val="115000"/>
              </a:lnSpc>
              <a:buSzPts val="1200"/>
            </a:pPr>
            <a:r>
              <a:rPr lang="ja" altLang="en" sz="1100" dirty="0">
                <a:latin typeface="Meiryo" panose="020B0604030504040204" pitchFamily="34" charset="-128"/>
                <a:ea typeface="Meiryo" panose="020B0604030504040204" pitchFamily="34" charset="-128"/>
              </a:rPr>
              <a:t>　</a:t>
            </a:r>
            <a:r>
              <a:rPr lang="en" altLang="ja" sz="1100" dirty="0">
                <a:latin typeface="Meiryo" panose="020B0604030504040204" pitchFamily="34" charset="-128"/>
                <a:ea typeface="Meiryo" panose="020B0604030504040204" pitchFamily="34" charset="-128"/>
              </a:rPr>
              <a:t>     </a:t>
            </a:r>
            <a:r>
              <a:rPr lang="ja-JP" altLang="en-US" sz="1100">
                <a:latin typeface="Meiryo" panose="020B0604030504040204" pitchFamily="34" charset="-128"/>
                <a:ea typeface="Meiryo" panose="020B0604030504040204" pitchFamily="34" charset="-128"/>
              </a:rPr>
              <a:t>　　</a:t>
            </a:r>
            <a:r>
              <a:rPr lang="en-US" altLang="ja-JP" sz="1100" dirty="0">
                <a:latin typeface="Meiryo" panose="020B0604030504040204" pitchFamily="34" charset="-128"/>
                <a:ea typeface="Meiryo" panose="020B0604030504040204" pitchFamily="34" charset="-128"/>
              </a:rPr>
              <a:t>  </a:t>
            </a:r>
            <a:r>
              <a:rPr lang="ja" altLang="en" sz="1100" dirty="0">
                <a:latin typeface="Meiryo" panose="020B0604030504040204" pitchFamily="34" charset="-128"/>
                <a:ea typeface="Meiryo" panose="020B0604030504040204" pitchFamily="34" charset="-128"/>
              </a:rPr>
              <a:t>・</a:t>
            </a:r>
            <a:r>
              <a:rPr lang="en" altLang="ja" sz="1100" dirty="0">
                <a:latin typeface="Meiryo" panose="020B0604030504040204" pitchFamily="34" charset="-128"/>
                <a:ea typeface="Meiryo" panose="020B0604030504040204" pitchFamily="34" charset="-128"/>
              </a:rPr>
              <a:t>〜</a:t>
            </a:r>
            <a:r>
              <a:rPr lang="ja-JP" altLang="en-US" sz="1100">
                <a:latin typeface="Meiryo" panose="020B0604030504040204" pitchFamily="34" charset="-128"/>
                <a:ea typeface="Meiryo" panose="020B0604030504040204" pitchFamily="34" charset="-128"/>
              </a:rPr>
              <a:t>を解決するためにすべきこと？</a:t>
            </a:r>
            <a:r>
              <a:rPr lang="en-US" altLang="ja-JP" sz="1100" dirty="0">
                <a:latin typeface="Meiryo" panose="020B0604030504040204" pitchFamily="34" charset="-128"/>
                <a:ea typeface="Meiryo" panose="020B0604030504040204" pitchFamily="34" charset="-128"/>
              </a:rPr>
              <a:t>/ </a:t>
            </a:r>
            <a:r>
              <a:rPr lang="en" altLang="ja" sz="1100" dirty="0">
                <a:latin typeface="Meiryo" panose="020B0604030504040204" pitchFamily="34" charset="-128"/>
                <a:ea typeface="Meiryo" panose="020B0604030504040204" pitchFamily="34" charset="-128"/>
              </a:rPr>
              <a:t>To solve --, what can we do?</a:t>
            </a:r>
          </a:p>
          <a:p>
            <a:pPr marL="457200" lvl="0">
              <a:lnSpc>
                <a:spcPct val="115000"/>
              </a:lnSpc>
              <a:buSzPts val="1200"/>
            </a:pPr>
            <a:endParaRPr lang="en" altLang="ja-JP" sz="1100" b="1" dirty="0">
              <a:latin typeface="Meiryo" panose="020B0604030504040204" pitchFamily="34" charset="-128"/>
              <a:ea typeface="Meiryo" panose="020B0604030504040204" pitchFamily="34" charset="-128"/>
            </a:endParaRPr>
          </a:p>
          <a:p>
            <a:pPr marL="146050" marR="0" lvl="0" algn="l" rtl="0">
              <a:lnSpc>
                <a:spcPct val="115000"/>
              </a:lnSpc>
              <a:spcBef>
                <a:spcPts val="0"/>
              </a:spcBef>
              <a:spcAft>
                <a:spcPts val="0"/>
              </a:spcAft>
              <a:buClr>
                <a:srgbClr val="000000"/>
              </a:buClr>
              <a:buSzPts val="1300"/>
            </a:pPr>
            <a:r>
              <a:rPr lang="ja-JP" altLang="en-US" sz="1100" b="1">
                <a:latin typeface="Meiryo" panose="020B0604030504040204" pitchFamily="34" charset="-128"/>
                <a:ea typeface="Meiryo" panose="020B0604030504040204" pitchFamily="34" charset="-128"/>
              </a:rPr>
              <a:t>＜３回ルール</a:t>
            </a:r>
            <a:r>
              <a:rPr lang="ja-JP" altLang="en-US" sz="1100" b="1" i="0" strike="noStrike" cap="none">
                <a:solidFill>
                  <a:srgbClr val="000000"/>
                </a:solidFill>
                <a:latin typeface="Meiryo" panose="020B0604030504040204" pitchFamily="34" charset="-128"/>
                <a:ea typeface="Meiryo" panose="020B0604030504040204" pitchFamily="34" charset="-128"/>
                <a:sym typeface="Arial"/>
              </a:rPr>
              <a:t>＞</a:t>
            </a:r>
            <a:r>
              <a:rPr lang="en-US" altLang="ja-JP" sz="1100" b="1" i="0" strike="noStrike" cap="none" dirty="0">
                <a:solidFill>
                  <a:srgbClr val="000000"/>
                </a:solidFill>
                <a:latin typeface="Meiryo" panose="020B0604030504040204" pitchFamily="34" charset="-128"/>
                <a:ea typeface="Meiryo" panose="020B0604030504040204" pitchFamily="34" charset="-128"/>
                <a:sym typeface="Arial"/>
              </a:rPr>
              <a:t> </a:t>
            </a:r>
            <a:r>
              <a:rPr lang="ja" sz="1100" b="0" i="0" strike="noStrike" cap="none" dirty="0">
                <a:solidFill>
                  <a:srgbClr val="000000"/>
                </a:solidFill>
                <a:latin typeface="Meiryo" panose="020B0604030504040204" pitchFamily="34" charset="-128"/>
                <a:ea typeface="Meiryo" panose="020B0604030504040204" pitchFamily="34" charset="-128"/>
                <a:sym typeface="Arial"/>
              </a:rPr>
              <a:t>発表の時間</a:t>
            </a:r>
            <a:r>
              <a:rPr lang="ja" altLang="en-US" sz="1100" b="0" i="0" strike="noStrike" cap="none" dirty="0">
                <a:solidFill>
                  <a:srgbClr val="000000"/>
                </a:solidFill>
                <a:latin typeface="Meiryo" panose="020B0604030504040204" pitchFamily="34" charset="-128"/>
                <a:ea typeface="Meiryo" panose="020B0604030504040204" pitchFamily="34" charset="-128"/>
                <a:sym typeface="Arial"/>
              </a:rPr>
              <a:t>は、</a:t>
            </a:r>
            <a:r>
              <a:rPr lang="en-US" altLang="ja-JP" sz="1100" dirty="0">
                <a:latin typeface="Meiryo" panose="020B0604030504040204" pitchFamily="34" charset="-128"/>
                <a:ea typeface="Meiryo" panose="020B0604030504040204" pitchFamily="34" charset="-128"/>
              </a:rPr>
              <a:t>AI</a:t>
            </a:r>
            <a:r>
              <a:rPr lang="ja-JP" altLang="en-US" sz="1100">
                <a:latin typeface="Meiryo" panose="020B0604030504040204" pitchFamily="34" charset="-128"/>
                <a:ea typeface="Meiryo" panose="020B0604030504040204" pitchFamily="34" charset="-128"/>
              </a:rPr>
              <a:t>翻訳を活用しながらでも、</a:t>
            </a:r>
            <a:r>
              <a:rPr lang="ja" sz="1100" b="1" i="0" u="none" strike="noStrike" cap="none" dirty="0">
                <a:solidFill>
                  <a:srgbClr val="000000"/>
                </a:solidFill>
                <a:latin typeface="Meiryo" panose="020B0604030504040204" pitchFamily="34" charset="-128"/>
                <a:ea typeface="Meiryo" panose="020B0604030504040204" pitchFamily="34" charset="-128"/>
                <a:sym typeface="Arial"/>
              </a:rPr>
              <a:t>英語だけで話す</a:t>
            </a:r>
            <a:r>
              <a:rPr lang="ja" sz="1100" b="0" i="0" u="none" strike="noStrike" cap="none" dirty="0">
                <a:solidFill>
                  <a:srgbClr val="000000"/>
                </a:solidFill>
                <a:latin typeface="Meiryo" panose="020B0604030504040204" pitchFamily="34" charset="-128"/>
                <a:ea typeface="Meiryo" panose="020B0604030504040204" pitchFamily="34" charset="-128"/>
                <a:sym typeface="Arial"/>
              </a:rPr>
              <a:t>。</a:t>
            </a:r>
            <a:endParaRPr lang="en-US" altLang="ja" sz="1100" b="0" i="0" u="none" strike="noStrike" cap="none" dirty="0">
              <a:solidFill>
                <a:srgbClr val="000000"/>
              </a:solidFill>
              <a:latin typeface="Meiryo" panose="020B0604030504040204" pitchFamily="34" charset="-128"/>
              <a:ea typeface="Meiryo" panose="020B0604030504040204" pitchFamily="34" charset="-128"/>
              <a:sym typeface="Arial"/>
            </a:endParaRPr>
          </a:p>
          <a:p>
            <a:pPr marL="146050" marR="0" lvl="0" algn="l" rtl="0">
              <a:lnSpc>
                <a:spcPct val="115000"/>
              </a:lnSpc>
              <a:spcBef>
                <a:spcPts val="0"/>
              </a:spcBef>
              <a:spcAft>
                <a:spcPts val="0"/>
              </a:spcAft>
              <a:buClr>
                <a:srgbClr val="000000"/>
              </a:buClr>
              <a:buSzPts val="1300"/>
            </a:pPr>
            <a:r>
              <a:rPr lang="ja" altLang="en-US" sz="1100" dirty="0">
                <a:latin typeface="Meiryo" panose="020B0604030504040204" pitchFamily="34" charset="-128"/>
                <a:ea typeface="Meiryo" panose="020B0604030504040204" pitchFamily="34" charset="-128"/>
              </a:rPr>
              <a:t>　　　　　　　</a:t>
            </a:r>
            <a:r>
              <a:rPr lang="en-US" altLang="ja" sz="1100" dirty="0">
                <a:latin typeface="Meiryo" panose="020B0604030504040204" pitchFamily="34" charset="-128"/>
                <a:ea typeface="Meiryo" panose="020B0604030504040204" pitchFamily="34" charset="-128"/>
              </a:rPr>
              <a:t> </a:t>
            </a:r>
            <a:r>
              <a:rPr lang="ja" sz="1100" b="0" i="0" u="none" strike="noStrike" cap="none" dirty="0">
                <a:solidFill>
                  <a:srgbClr val="000000"/>
                </a:solidFill>
                <a:latin typeface="Meiryo" panose="020B0604030504040204" pitchFamily="34" charset="-128"/>
                <a:ea typeface="Meiryo" panose="020B0604030504040204" pitchFamily="34" charset="-128"/>
                <a:sym typeface="Arial"/>
              </a:rPr>
              <a:t>日本語で話した生徒には「イエローカード」。</a:t>
            </a:r>
            <a:endParaRPr lang="en-US" altLang="ja" sz="1100" b="0" i="0" u="none" strike="noStrike" cap="none" dirty="0">
              <a:solidFill>
                <a:srgbClr val="000000"/>
              </a:solidFill>
              <a:latin typeface="Meiryo" panose="020B0604030504040204" pitchFamily="34" charset="-128"/>
              <a:ea typeface="Meiryo" panose="020B0604030504040204" pitchFamily="34" charset="-128"/>
              <a:sym typeface="Arial"/>
            </a:endParaRPr>
          </a:p>
          <a:p>
            <a:pPr marL="146050" marR="0" lvl="0" algn="l" rtl="0">
              <a:lnSpc>
                <a:spcPct val="115000"/>
              </a:lnSpc>
              <a:spcBef>
                <a:spcPts val="0"/>
              </a:spcBef>
              <a:spcAft>
                <a:spcPts val="0"/>
              </a:spcAft>
              <a:buClr>
                <a:srgbClr val="000000"/>
              </a:buClr>
              <a:buSzPts val="1300"/>
            </a:pPr>
            <a:r>
              <a:rPr lang="ja" altLang="en-US" sz="1100" dirty="0">
                <a:latin typeface="Meiryo" panose="020B0604030504040204" pitchFamily="34" charset="-128"/>
                <a:ea typeface="Meiryo" panose="020B0604030504040204" pitchFamily="34" charset="-128"/>
              </a:rPr>
              <a:t>　　　　　　　</a:t>
            </a:r>
            <a:r>
              <a:rPr lang="en-US" altLang="ja" sz="1100" dirty="0">
                <a:latin typeface="Meiryo" panose="020B0604030504040204" pitchFamily="34" charset="-128"/>
                <a:ea typeface="Meiryo" panose="020B0604030504040204" pitchFamily="34" charset="-128"/>
              </a:rPr>
              <a:t> </a:t>
            </a:r>
            <a:r>
              <a:rPr lang="ja" altLang="en-US" sz="1100" dirty="0">
                <a:latin typeface="Meiryo" panose="020B0604030504040204" pitchFamily="34" charset="-128"/>
                <a:ea typeface="Meiryo" panose="020B0604030504040204" pitchFamily="34" charset="-128"/>
              </a:rPr>
              <a:t>レッドカードならば、</a:t>
            </a:r>
            <a:r>
              <a:rPr lang="ja" sz="1100" b="1" i="0" u="none" strike="noStrike" cap="none" dirty="0">
                <a:solidFill>
                  <a:srgbClr val="000000"/>
                </a:solidFill>
                <a:latin typeface="Meiryo" panose="020B0604030504040204" pitchFamily="34" charset="-128"/>
                <a:ea typeface="Meiryo" panose="020B0604030504040204" pitchFamily="34" charset="-128"/>
                <a:sym typeface="Arial"/>
              </a:rPr>
              <a:t>授業後に歌を披露</a:t>
            </a:r>
            <a:r>
              <a:rPr lang="ja" altLang="en-US" sz="1100" dirty="0">
                <a:latin typeface="Meiryo" panose="020B0604030504040204" pitchFamily="34" charset="-128"/>
                <a:ea typeface="Meiryo" panose="020B0604030504040204" pitchFamily="34" charset="-128"/>
              </a:rPr>
              <a:t>してもらう</a:t>
            </a:r>
            <a:r>
              <a:rPr lang="ja" sz="1100" i="0" u="none" strike="noStrike" cap="none" dirty="0">
                <a:solidFill>
                  <a:srgbClr val="000000"/>
                </a:solidFill>
                <a:latin typeface="Meiryo" panose="020B0604030504040204" pitchFamily="34" charset="-128"/>
                <a:ea typeface="Meiryo" panose="020B0604030504040204" pitchFamily="34" charset="-128"/>
                <a:sym typeface="Arial"/>
              </a:rPr>
              <a:t>。</a:t>
            </a:r>
            <a:endParaRPr lang="en-US" altLang="ja" sz="1100" i="0" u="none" strike="noStrike" cap="none" dirty="0">
              <a:solidFill>
                <a:srgbClr val="000000"/>
              </a:solidFill>
              <a:latin typeface="Meiryo" panose="020B0604030504040204" pitchFamily="34" charset="-128"/>
              <a:ea typeface="Meiryo" panose="020B0604030504040204" pitchFamily="34" charset="-128"/>
              <a:sym typeface="Arial"/>
            </a:endParaRPr>
          </a:p>
          <a:p>
            <a:pPr marL="146050" marR="0" lvl="0" algn="l" rtl="0">
              <a:lnSpc>
                <a:spcPct val="115000"/>
              </a:lnSpc>
              <a:spcBef>
                <a:spcPts val="0"/>
              </a:spcBef>
              <a:spcAft>
                <a:spcPts val="0"/>
              </a:spcAft>
              <a:buClr>
                <a:srgbClr val="000000"/>
              </a:buClr>
              <a:buSzPts val="1300"/>
            </a:pPr>
            <a:endParaRPr lang="en-US" altLang="ja" sz="1100" i="0" u="none" strike="noStrike" cap="none" dirty="0">
              <a:solidFill>
                <a:srgbClr val="000000"/>
              </a:solidFill>
              <a:latin typeface="Meiryo" panose="020B0604030504040204" pitchFamily="34" charset="-128"/>
              <a:ea typeface="Meiryo" panose="020B0604030504040204" pitchFamily="34" charset="-128"/>
              <a:sym typeface="Arial"/>
            </a:endParaRPr>
          </a:p>
          <a:p>
            <a:pPr marL="146050" marR="0" lvl="0" algn="l" rtl="0">
              <a:lnSpc>
                <a:spcPct val="115000"/>
              </a:lnSpc>
              <a:spcBef>
                <a:spcPts val="0"/>
              </a:spcBef>
              <a:spcAft>
                <a:spcPts val="0"/>
              </a:spcAft>
              <a:buClr>
                <a:srgbClr val="000000"/>
              </a:buClr>
              <a:buSzPts val="1300"/>
            </a:pPr>
            <a:r>
              <a:rPr lang="ja" altLang="en-US" sz="1100" b="1" dirty="0">
                <a:latin typeface="Meiryo" panose="020B0604030504040204" pitchFamily="34" charset="-128"/>
                <a:ea typeface="Meiryo" panose="020B0604030504040204" pitchFamily="34" charset="-128"/>
              </a:rPr>
              <a:t>＜隣組サポート＞</a:t>
            </a:r>
            <a:r>
              <a:rPr lang="ja" altLang="en-US" sz="1100" dirty="0">
                <a:latin typeface="Meiryo" panose="020B0604030504040204" pitchFamily="34" charset="-128"/>
                <a:ea typeface="Meiryo" panose="020B0604030504040204" pitchFamily="34" charset="-128"/>
              </a:rPr>
              <a:t>リサーチ・作文の</a:t>
            </a:r>
            <a:r>
              <a:rPr lang="ja" altLang="en-US" sz="1100" b="0" dirty="0">
                <a:latin typeface="Meiryo" panose="020B0604030504040204" pitchFamily="34" charset="-128"/>
                <a:ea typeface="Meiryo" panose="020B0604030504040204" pitchFamily="34" charset="-128"/>
              </a:rPr>
              <a:t>ときは、できない児童・生徒を、グループで助ける</a:t>
            </a:r>
            <a:endParaRPr lang="en-US" altLang="ja" sz="1100" b="0" dirty="0">
              <a:latin typeface="Meiryo" panose="020B0604030504040204" pitchFamily="34" charset="-128"/>
              <a:ea typeface="Meiryo" panose="020B0604030504040204" pitchFamily="34" charset="-128"/>
            </a:endParaRPr>
          </a:p>
          <a:p>
            <a:pPr marL="146050" marR="0" lvl="0" algn="l" rtl="0">
              <a:lnSpc>
                <a:spcPct val="115000"/>
              </a:lnSpc>
              <a:spcBef>
                <a:spcPts val="0"/>
              </a:spcBef>
              <a:spcAft>
                <a:spcPts val="0"/>
              </a:spcAft>
              <a:buClr>
                <a:srgbClr val="000000"/>
              </a:buClr>
              <a:buSzPts val="1300"/>
            </a:pPr>
            <a:r>
              <a:rPr lang="ja" altLang="en-US" sz="1100" i="0" u="none" strike="noStrike" cap="none" dirty="0">
                <a:solidFill>
                  <a:srgbClr val="000000"/>
                </a:solidFill>
                <a:latin typeface="Meiryo" panose="020B0604030504040204" pitchFamily="34" charset="-128"/>
                <a:ea typeface="Meiryo" panose="020B0604030504040204" pitchFamily="34" charset="-128"/>
                <a:sym typeface="Arial"/>
              </a:rPr>
              <a:t>　　　　　　　　ことを促す</a:t>
            </a:r>
            <a:endParaRPr sz="11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71" name="Google Shape;71;p1"/>
          <p:cNvSpPr/>
          <p:nvPr/>
        </p:nvSpPr>
        <p:spPr>
          <a:xfrm>
            <a:off x="283488" y="7156114"/>
            <a:ext cx="3097800" cy="247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sz="2000" b="0" i="0" u="sng" strike="noStrike" cap="none" dirty="0">
                <a:solidFill>
                  <a:schemeClr val="dk1"/>
                </a:solidFill>
                <a:latin typeface="Arial"/>
                <a:ea typeface="Arial"/>
                <a:cs typeface="Arial"/>
                <a:sym typeface="Arial"/>
              </a:rPr>
              <a:t>英語</a:t>
            </a:r>
            <a:r>
              <a:rPr lang="ja" altLang="en-US" sz="2000" b="0" i="0" u="sng" strike="noStrike" cap="none" dirty="0">
                <a:solidFill>
                  <a:schemeClr val="dk1"/>
                </a:solidFill>
                <a:latin typeface="Arial"/>
                <a:ea typeface="Arial"/>
                <a:cs typeface="Arial"/>
                <a:sym typeface="Arial"/>
              </a:rPr>
              <a:t>授業</a:t>
            </a:r>
            <a:r>
              <a:rPr lang="ja" sz="2000" b="0" i="0" u="sng" strike="noStrike" cap="none" dirty="0">
                <a:solidFill>
                  <a:schemeClr val="dk1"/>
                </a:solidFill>
                <a:latin typeface="Arial"/>
                <a:ea typeface="Arial"/>
                <a:cs typeface="Arial"/>
                <a:sym typeface="Arial"/>
              </a:rPr>
              <a:t>でのルール</a:t>
            </a:r>
            <a:endParaRPr sz="2000" b="0" i="0" u="sng" strike="noStrike" cap="none" dirty="0">
              <a:solidFill>
                <a:schemeClr val="dk1"/>
              </a:solidFill>
              <a:latin typeface="Arial"/>
              <a:ea typeface="Arial"/>
              <a:cs typeface="Arial"/>
              <a:sym typeface="Arial"/>
            </a:endParaRPr>
          </a:p>
        </p:txBody>
      </p:sp>
      <p:sp>
        <p:nvSpPr>
          <p:cNvPr id="72" name="Google Shape;72;p1"/>
          <p:cNvSpPr/>
          <p:nvPr/>
        </p:nvSpPr>
        <p:spPr>
          <a:xfrm>
            <a:off x="404675" y="1789125"/>
            <a:ext cx="648000" cy="360000"/>
          </a:xfrm>
          <a:prstGeom prst="rect">
            <a:avLst/>
          </a:prstGeom>
          <a:solidFill>
            <a:srgbClr val="5CA3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altLang="ja" sz="1900" dirty="0">
                <a:solidFill>
                  <a:schemeClr val="lt1"/>
                </a:solidFill>
              </a:rPr>
              <a:t>10</a:t>
            </a:r>
            <a:r>
              <a:rPr lang="ja" sz="900" b="0" i="0" u="none" strike="noStrike" cap="none" dirty="0">
                <a:solidFill>
                  <a:schemeClr val="lt1"/>
                </a:solidFill>
                <a:latin typeface="Arial"/>
                <a:ea typeface="Arial"/>
                <a:cs typeface="Arial"/>
                <a:sym typeface="Arial"/>
              </a:rPr>
              <a:t>min</a:t>
            </a:r>
            <a:endParaRPr sz="900" b="0" i="0" u="none" strike="noStrike" cap="none" dirty="0">
              <a:solidFill>
                <a:schemeClr val="lt1"/>
              </a:solidFill>
              <a:latin typeface="Arial"/>
              <a:ea typeface="Arial"/>
              <a:cs typeface="Arial"/>
              <a:sym typeface="Arial"/>
            </a:endParaRPr>
          </a:p>
        </p:txBody>
      </p:sp>
      <p:sp>
        <p:nvSpPr>
          <p:cNvPr id="73" name="Google Shape;73;p1"/>
          <p:cNvSpPr/>
          <p:nvPr/>
        </p:nvSpPr>
        <p:spPr>
          <a:xfrm>
            <a:off x="1149388" y="1724025"/>
            <a:ext cx="2520000" cy="490200"/>
          </a:xfrm>
          <a:prstGeom prst="roundRect">
            <a:avLst>
              <a:gd name="adj" fmla="val 16667"/>
            </a:avLst>
          </a:prstGeom>
          <a:noFill/>
          <a:ln w="19050" cap="flat" cmpd="sng">
            <a:solidFill>
              <a:srgbClr val="F2E4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altLang="en-US" b="1" dirty="0"/>
              <a:t>ターゲット</a:t>
            </a:r>
            <a:r>
              <a:rPr lang="ja" sz="1400" b="1" i="0" u="none" strike="noStrike" cap="none" dirty="0">
                <a:solidFill>
                  <a:srgbClr val="000000"/>
                </a:solidFill>
                <a:latin typeface="Arial"/>
                <a:ea typeface="Arial"/>
                <a:cs typeface="Arial"/>
                <a:sym typeface="Arial"/>
              </a:rPr>
              <a:t>例文・文法解説</a:t>
            </a:r>
            <a:endParaRPr sz="1400" b="1" i="0" u="none" strike="noStrike" cap="none" dirty="0">
              <a:solidFill>
                <a:srgbClr val="000000"/>
              </a:solidFill>
              <a:latin typeface="Arial"/>
              <a:ea typeface="Arial"/>
              <a:cs typeface="Arial"/>
              <a:sym typeface="Arial"/>
            </a:endParaRPr>
          </a:p>
        </p:txBody>
      </p:sp>
      <p:sp>
        <p:nvSpPr>
          <p:cNvPr id="74" name="Google Shape;74;p1"/>
          <p:cNvSpPr txBox="1"/>
          <p:nvPr/>
        </p:nvSpPr>
        <p:spPr>
          <a:xfrm>
            <a:off x="3912900" y="1717525"/>
            <a:ext cx="3363600" cy="887100"/>
          </a:xfrm>
          <a:prstGeom prst="rect">
            <a:avLst/>
          </a:prstGeom>
          <a:noFill/>
          <a:ln w="9525" cap="flat" cmpd="sng">
            <a:solidFill>
              <a:srgbClr val="8ACECC"/>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a:t>
            </a:r>
            <a:r>
              <a:rPr lang="ja" altLang="en-US" sz="1100" b="0" i="0" u="none" strike="noStrike" cap="none" dirty="0">
                <a:solidFill>
                  <a:srgbClr val="000000"/>
                </a:solidFill>
                <a:latin typeface="Arial"/>
                <a:ea typeface="Arial"/>
                <a:cs typeface="Arial"/>
                <a:sym typeface="Arial"/>
              </a:rPr>
              <a:t>教科書の解説</a:t>
            </a:r>
            <a:r>
              <a:rPr lang="ja" sz="1100" b="0" i="0" u="none" strike="noStrike" cap="none" dirty="0">
                <a:solidFill>
                  <a:srgbClr val="000000"/>
                </a:solidFill>
                <a:latin typeface="Arial"/>
                <a:ea typeface="Arial"/>
                <a:cs typeface="Arial"/>
                <a:sym typeface="Arial"/>
              </a:rPr>
              <a:t>ターゲット例文、文法の解説を</a:t>
            </a:r>
            <a:endParaRPr lang="en-US" altLang="ja"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 altLang="en-US" sz="1100" dirty="0"/>
              <a:t>　軽く</a:t>
            </a:r>
            <a:r>
              <a:rPr lang="ja" sz="1100" b="0" i="0" u="none" strike="noStrike" cap="none" dirty="0">
                <a:solidFill>
                  <a:srgbClr val="000000"/>
                </a:solidFill>
                <a:latin typeface="Arial"/>
                <a:ea typeface="Arial"/>
                <a:cs typeface="Arial"/>
                <a:sym typeface="Arial"/>
              </a:rPr>
              <a:t>行う</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5" name="Google Shape;75;p1"/>
          <p:cNvSpPr/>
          <p:nvPr/>
        </p:nvSpPr>
        <p:spPr>
          <a:xfrm>
            <a:off x="404663" y="2663125"/>
            <a:ext cx="648000" cy="360000"/>
          </a:xfrm>
          <a:prstGeom prst="rect">
            <a:avLst/>
          </a:prstGeom>
          <a:solidFill>
            <a:srgbClr val="5CA3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ja" sz="1900" b="0" i="0" u="none" strike="noStrike" cap="none">
                <a:solidFill>
                  <a:schemeClr val="lt1"/>
                </a:solidFill>
                <a:latin typeface="Arial"/>
                <a:ea typeface="Arial"/>
                <a:cs typeface="Arial"/>
                <a:sym typeface="Arial"/>
              </a:rPr>
              <a:t>10</a:t>
            </a:r>
            <a:r>
              <a:rPr lang="ja" sz="900" b="0" i="0" u="none" strike="noStrike" cap="none">
                <a:solidFill>
                  <a:schemeClr val="lt1"/>
                </a:solidFill>
                <a:latin typeface="Arial"/>
                <a:ea typeface="Arial"/>
                <a:cs typeface="Arial"/>
                <a:sym typeface="Arial"/>
              </a:rPr>
              <a:t>min</a:t>
            </a:r>
            <a:endParaRPr sz="900" b="0" i="0" u="none" strike="noStrike" cap="none">
              <a:solidFill>
                <a:schemeClr val="lt1"/>
              </a:solidFill>
              <a:latin typeface="Arial"/>
              <a:ea typeface="Arial"/>
              <a:cs typeface="Arial"/>
              <a:sym typeface="Arial"/>
            </a:endParaRPr>
          </a:p>
        </p:txBody>
      </p:sp>
      <p:sp>
        <p:nvSpPr>
          <p:cNvPr id="76" name="Google Shape;76;p1"/>
          <p:cNvSpPr/>
          <p:nvPr/>
        </p:nvSpPr>
        <p:spPr>
          <a:xfrm>
            <a:off x="1149400" y="2598026"/>
            <a:ext cx="2520000" cy="490200"/>
          </a:xfrm>
          <a:prstGeom prst="roundRect">
            <a:avLst>
              <a:gd name="adj" fmla="val 16667"/>
            </a:avLst>
          </a:prstGeom>
          <a:noFill/>
          <a:ln w="19050" cap="flat" cmpd="sng">
            <a:solidFill>
              <a:srgbClr val="8ACE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dirty="0">
                <a:solidFill>
                  <a:srgbClr val="000000"/>
                </a:solidFill>
                <a:latin typeface="Arial"/>
                <a:ea typeface="Arial"/>
                <a:cs typeface="Arial"/>
                <a:sym typeface="Arial"/>
              </a:rPr>
              <a:t>カラオケEnglishで学習</a:t>
            </a:r>
            <a:endParaRPr sz="1400" b="1" i="0" u="none" strike="noStrike" cap="none" dirty="0">
              <a:solidFill>
                <a:srgbClr val="000000"/>
              </a:solidFill>
              <a:latin typeface="Arial"/>
              <a:ea typeface="Arial"/>
              <a:cs typeface="Arial"/>
              <a:sym typeface="Arial"/>
            </a:endParaRPr>
          </a:p>
        </p:txBody>
      </p:sp>
      <p:sp>
        <p:nvSpPr>
          <p:cNvPr id="77" name="Google Shape;77;p1"/>
          <p:cNvSpPr txBox="1"/>
          <p:nvPr/>
        </p:nvSpPr>
        <p:spPr>
          <a:xfrm>
            <a:off x="3912900" y="2604614"/>
            <a:ext cx="3363600" cy="887100"/>
          </a:xfrm>
          <a:prstGeom prst="rect">
            <a:avLst/>
          </a:prstGeom>
          <a:noFill/>
          <a:ln w="9525" cap="flat" cmpd="sng">
            <a:solidFill>
              <a:srgbClr val="CEC28A"/>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・カラオケEを使い、</a:t>
            </a:r>
            <a:r>
              <a:rPr lang="ja" altLang="en-US" sz="1100" b="0" i="0" u="none" strike="noStrike" cap="none" dirty="0">
                <a:solidFill>
                  <a:srgbClr val="000000"/>
                </a:solidFill>
                <a:latin typeface="Arial"/>
                <a:ea typeface="Arial"/>
                <a:cs typeface="Arial"/>
                <a:sym typeface="Arial"/>
              </a:rPr>
              <a:t>ターゲット例文</a:t>
            </a:r>
            <a:r>
              <a:rPr lang="ja" sz="1100" b="0" i="0" u="none" strike="noStrike" cap="none" dirty="0">
                <a:solidFill>
                  <a:srgbClr val="000000"/>
                </a:solidFill>
                <a:latin typeface="Arial"/>
                <a:ea typeface="Arial"/>
                <a:cs typeface="Arial"/>
                <a:sym typeface="Arial"/>
              </a:rPr>
              <a:t>音読をする</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 sz="1100" b="0" i="0" u="none" strike="noStrike" cap="none" dirty="0">
                <a:solidFill>
                  <a:srgbClr val="000000"/>
                </a:solidFill>
                <a:latin typeface="Arial"/>
                <a:ea typeface="Arial"/>
                <a:cs typeface="Arial"/>
                <a:sym typeface="Arial"/>
              </a:rPr>
              <a:t>・</a:t>
            </a:r>
            <a:r>
              <a:rPr lang="ja" altLang="en-US" sz="1100" b="0" i="0" u="none" strike="noStrike" cap="none" dirty="0">
                <a:solidFill>
                  <a:srgbClr val="000000"/>
                </a:solidFill>
                <a:latin typeface="Arial"/>
                <a:ea typeface="Arial"/>
                <a:cs typeface="Arial"/>
                <a:sym typeface="Arial"/>
              </a:rPr>
              <a:t>スタンプを獲得してもらう</a:t>
            </a:r>
            <a:endParaRPr sz="1100" b="0" i="0" u="none" strike="noStrike" cap="none" dirty="0">
              <a:solidFill>
                <a:schemeClr val="dk1"/>
              </a:solidFill>
              <a:latin typeface="Arial"/>
              <a:ea typeface="Arial"/>
              <a:cs typeface="Arial"/>
              <a:sym typeface="Arial"/>
            </a:endParaRPr>
          </a:p>
        </p:txBody>
      </p:sp>
      <p:cxnSp>
        <p:nvCxnSpPr>
          <p:cNvPr id="78" name="Google Shape;78;p1"/>
          <p:cNvCxnSpPr/>
          <p:nvPr/>
        </p:nvCxnSpPr>
        <p:spPr>
          <a:xfrm>
            <a:off x="404675" y="1694800"/>
            <a:ext cx="0" cy="5223300"/>
          </a:xfrm>
          <a:prstGeom prst="straightConnector1">
            <a:avLst/>
          </a:prstGeom>
          <a:noFill/>
          <a:ln w="38100" cap="flat" cmpd="sng">
            <a:solidFill>
              <a:schemeClr val="dk2"/>
            </a:solidFill>
            <a:prstDash val="solid"/>
            <a:round/>
            <a:headEnd type="none" w="sm" len="sm"/>
            <a:tailEnd type="triangle" w="med" len="med"/>
          </a:ln>
        </p:spPr>
      </p:cxnSp>
      <p:sp>
        <p:nvSpPr>
          <p:cNvPr id="79" name="Google Shape;79;p1"/>
          <p:cNvSpPr/>
          <p:nvPr/>
        </p:nvSpPr>
        <p:spPr>
          <a:xfrm>
            <a:off x="283488" y="80092"/>
            <a:ext cx="120257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050" b="0" i="0" u="none" strike="noStrike" cap="none" dirty="0">
                <a:solidFill>
                  <a:srgbClr val="000000"/>
                </a:solidFill>
                <a:latin typeface="Arial"/>
                <a:ea typeface="Arial"/>
                <a:cs typeface="Arial"/>
                <a:sym typeface="Arial"/>
              </a:rPr>
              <a:t>5年生〜高校向け</a:t>
            </a:r>
            <a:endParaRPr dirty="0"/>
          </a:p>
        </p:txBody>
      </p:sp>
      <p:sp>
        <p:nvSpPr>
          <p:cNvPr id="80" name="Google Shape;80;p1"/>
          <p:cNvSpPr/>
          <p:nvPr/>
        </p:nvSpPr>
        <p:spPr>
          <a:xfrm>
            <a:off x="1178038" y="1673346"/>
            <a:ext cx="45397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050" b="0" i="0" u="none" strike="noStrike" cap="none" dirty="0">
                <a:solidFill>
                  <a:srgbClr val="000000"/>
                </a:solidFill>
                <a:latin typeface="Arial"/>
                <a:ea typeface="Arial"/>
                <a:cs typeface="Arial"/>
                <a:sym typeface="Arial"/>
              </a:rPr>
              <a:t>先生</a:t>
            </a:r>
            <a:endParaRPr dirty="0"/>
          </a:p>
        </p:txBody>
      </p:sp>
      <p:sp>
        <p:nvSpPr>
          <p:cNvPr id="81" name="Google Shape;81;p1"/>
          <p:cNvSpPr/>
          <p:nvPr/>
        </p:nvSpPr>
        <p:spPr>
          <a:xfrm>
            <a:off x="1176695" y="2548312"/>
            <a:ext cx="85792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050" b="0" i="0" u="none" strike="noStrike" cap="none" dirty="0">
                <a:solidFill>
                  <a:srgbClr val="000000"/>
                </a:solidFill>
                <a:latin typeface="Arial"/>
                <a:ea typeface="Arial"/>
                <a:cs typeface="Arial"/>
                <a:sym typeface="Arial"/>
              </a:rPr>
              <a:t>児童・生徒</a:t>
            </a:r>
            <a:endParaRPr dirty="0"/>
          </a:p>
        </p:txBody>
      </p:sp>
      <p:sp>
        <p:nvSpPr>
          <p:cNvPr id="82" name="Google Shape;82;p1"/>
          <p:cNvSpPr/>
          <p:nvPr/>
        </p:nvSpPr>
        <p:spPr>
          <a:xfrm>
            <a:off x="1153612" y="3427479"/>
            <a:ext cx="45397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050" b="0" i="0" u="none" strike="noStrike" cap="none" dirty="0">
                <a:solidFill>
                  <a:srgbClr val="000000"/>
                </a:solidFill>
                <a:latin typeface="Arial"/>
                <a:ea typeface="Arial"/>
                <a:cs typeface="Arial"/>
                <a:sym typeface="Arial"/>
              </a:rPr>
              <a:t>先生</a:t>
            </a:r>
            <a:endParaRPr dirty="0"/>
          </a:p>
        </p:txBody>
      </p:sp>
      <p:sp>
        <p:nvSpPr>
          <p:cNvPr id="83" name="Google Shape;83;p1"/>
          <p:cNvSpPr/>
          <p:nvPr/>
        </p:nvSpPr>
        <p:spPr>
          <a:xfrm>
            <a:off x="1166421" y="4320818"/>
            <a:ext cx="85792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050" b="0" i="0" u="none" strike="noStrike" cap="none" dirty="0">
                <a:solidFill>
                  <a:srgbClr val="000000"/>
                </a:solidFill>
                <a:latin typeface="Arial"/>
                <a:ea typeface="Arial"/>
                <a:cs typeface="Arial"/>
                <a:sym typeface="Arial"/>
              </a:rPr>
              <a:t>児童・生徒</a:t>
            </a:r>
            <a:endParaRPr dirty="0"/>
          </a:p>
        </p:txBody>
      </p:sp>
      <p:sp>
        <p:nvSpPr>
          <p:cNvPr id="84" name="Google Shape;84;p1"/>
          <p:cNvSpPr/>
          <p:nvPr/>
        </p:nvSpPr>
        <p:spPr>
          <a:xfrm>
            <a:off x="1186605" y="5210727"/>
            <a:ext cx="85792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050" b="0" i="0" u="none" strike="noStrike" cap="none" dirty="0">
                <a:solidFill>
                  <a:srgbClr val="000000"/>
                </a:solidFill>
                <a:latin typeface="Arial"/>
                <a:ea typeface="Arial"/>
                <a:cs typeface="Arial"/>
                <a:sym typeface="Arial"/>
              </a:rPr>
              <a:t>児童・生徒</a:t>
            </a:r>
            <a:endParaRPr dirty="0"/>
          </a:p>
        </p:txBody>
      </p:sp>
      <p:sp>
        <p:nvSpPr>
          <p:cNvPr id="85" name="Google Shape;85;p1"/>
          <p:cNvSpPr/>
          <p:nvPr/>
        </p:nvSpPr>
        <p:spPr>
          <a:xfrm>
            <a:off x="1160008" y="6118655"/>
            <a:ext cx="45397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050" b="0" i="0" u="none" strike="noStrike" cap="none" dirty="0">
                <a:solidFill>
                  <a:srgbClr val="000000"/>
                </a:solidFill>
                <a:latin typeface="Arial"/>
                <a:ea typeface="Arial"/>
                <a:cs typeface="Arial"/>
                <a:sym typeface="Arial"/>
              </a:rPr>
              <a:t>先生</a:t>
            </a:r>
            <a:endParaRPr dirty="0"/>
          </a:p>
        </p:txBody>
      </p:sp>
      <p:sp>
        <p:nvSpPr>
          <p:cNvPr id="34" name="Google Shape;74;p1">
            <a:extLst>
              <a:ext uri="{FF2B5EF4-FFF2-40B4-BE49-F238E27FC236}">
                <a16:creationId xmlns:a16="http://schemas.microsoft.com/office/drawing/2014/main" id="{D200F252-0662-F74C-8364-21620363FF8A}"/>
              </a:ext>
            </a:extLst>
          </p:cNvPr>
          <p:cNvSpPr txBox="1"/>
          <p:nvPr/>
        </p:nvSpPr>
        <p:spPr>
          <a:xfrm>
            <a:off x="3912575" y="1212652"/>
            <a:ext cx="3363600" cy="887100"/>
          </a:xfrm>
          <a:prstGeom prst="rect">
            <a:avLst/>
          </a:prstGeom>
          <a:noFill/>
          <a:ln w="9525" cap="flat" cmpd="sng">
            <a:solidFill>
              <a:srgbClr val="8ACECC"/>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 altLang="en-US" sz="1000" dirty="0"/>
              <a:t>＜準備するもの＞</a:t>
            </a:r>
            <a:endParaRPr lang="en-US" altLang="ja" sz="1000" dirty="0"/>
          </a:p>
          <a:p>
            <a:pPr marL="0" marR="0" lvl="0" indent="0" algn="l" rtl="0">
              <a:lnSpc>
                <a:spcPct val="115000"/>
              </a:lnSpc>
              <a:spcBef>
                <a:spcPts val="0"/>
              </a:spcBef>
              <a:spcAft>
                <a:spcPts val="0"/>
              </a:spcAft>
              <a:buClr>
                <a:srgbClr val="000000"/>
              </a:buClr>
              <a:buSzPts val="1100"/>
              <a:buFont typeface="Arial"/>
              <a:buNone/>
            </a:pPr>
            <a:r>
              <a:rPr lang="ja" altLang="en-US" sz="1000" b="1" dirty="0"/>
              <a:t>１分スピーチシート</a:t>
            </a:r>
            <a:r>
              <a:rPr lang="en-US" altLang="ja" sz="1000" b="1" dirty="0"/>
              <a:t>/</a:t>
            </a:r>
            <a:r>
              <a:rPr lang="ja" altLang="en-US" sz="1000" b="1" dirty="0"/>
              <a:t>タイマー</a:t>
            </a:r>
            <a:r>
              <a:rPr lang="en-US" altLang="ja" sz="1000" b="1" dirty="0"/>
              <a:t>/</a:t>
            </a:r>
            <a:r>
              <a:rPr lang="ja" altLang="en-US" sz="1000" b="1" i="0" u="none" strike="noStrike" cap="none" dirty="0">
                <a:solidFill>
                  <a:srgbClr val="000000"/>
                </a:solidFill>
                <a:latin typeface="Arial"/>
                <a:ea typeface="Arial"/>
                <a:cs typeface="Arial"/>
                <a:sym typeface="Arial"/>
              </a:rPr>
              <a:t>イエローカード</a:t>
            </a:r>
            <a:endParaRPr sz="1000" b="1"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1299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370250" y="277550"/>
            <a:ext cx="3733500" cy="3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altLang="en-US" sz="2000" b="0" i="0" u="sng" strike="noStrike" cap="none" dirty="0">
                <a:solidFill>
                  <a:schemeClr val="dk1"/>
                </a:solidFill>
                <a:latin typeface="Meiryo" panose="020B0604030504040204" pitchFamily="34" charset="-128"/>
                <a:ea typeface="Meiryo" panose="020B0604030504040204" pitchFamily="34" charset="-128"/>
                <a:sym typeface="Arial"/>
              </a:rPr>
              <a:t>小学生向け</a:t>
            </a:r>
            <a:r>
              <a:rPr lang="ja" sz="2000" b="0" i="0" u="sng" strike="noStrike" cap="none" dirty="0">
                <a:solidFill>
                  <a:schemeClr val="dk1"/>
                </a:solidFill>
                <a:latin typeface="Meiryo" panose="020B0604030504040204" pitchFamily="34" charset="-128"/>
                <a:ea typeface="Meiryo" panose="020B0604030504040204" pitchFamily="34" charset="-128"/>
                <a:sym typeface="Arial"/>
              </a:rPr>
              <a:t>「問い</a:t>
            </a:r>
            <a:r>
              <a:rPr lang="ja" altLang="en-US" sz="2000" b="0" i="0" u="sng" strike="noStrike" cap="none" dirty="0">
                <a:solidFill>
                  <a:schemeClr val="dk1"/>
                </a:solidFill>
                <a:latin typeface="Meiryo" panose="020B0604030504040204" pitchFamily="34" charset="-128"/>
                <a:ea typeface="Meiryo" panose="020B0604030504040204" pitchFamily="34" charset="-128"/>
                <a:sym typeface="Arial"/>
              </a:rPr>
              <a:t>」テーマ</a:t>
            </a:r>
            <a:endParaRPr sz="2000" b="0" i="0" u="sng" strike="noStrike" cap="none" dirty="0">
              <a:solidFill>
                <a:schemeClr val="dk1"/>
              </a:solidFill>
              <a:latin typeface="Meiryo" panose="020B0604030504040204" pitchFamily="34" charset="-128"/>
              <a:ea typeface="Meiryo" panose="020B0604030504040204" pitchFamily="34" charset="-128"/>
              <a:sym typeface="Arial"/>
            </a:endParaRPr>
          </a:p>
        </p:txBody>
      </p:sp>
      <p:sp>
        <p:nvSpPr>
          <p:cNvPr id="91" name="Google Shape;91;p2"/>
          <p:cNvSpPr/>
          <p:nvPr/>
        </p:nvSpPr>
        <p:spPr>
          <a:xfrm>
            <a:off x="2737613" y="1702041"/>
            <a:ext cx="809400" cy="2880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 sz="1400" b="0" i="0" u="none" strike="noStrike" cap="none" dirty="0">
                <a:solidFill>
                  <a:srgbClr val="000000"/>
                </a:solidFill>
                <a:latin typeface="Meiryo" panose="020B0604030504040204" pitchFamily="34" charset="-128"/>
                <a:ea typeface="Meiryo" panose="020B0604030504040204" pitchFamily="34" charset="-128"/>
                <a:sym typeface="Arial"/>
              </a:rPr>
              <a:t>お手本</a:t>
            </a:r>
            <a:endParaRPr sz="14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92" name="Google Shape;92;p2"/>
          <p:cNvSpPr/>
          <p:nvPr/>
        </p:nvSpPr>
        <p:spPr>
          <a:xfrm>
            <a:off x="6070289" y="1711344"/>
            <a:ext cx="1121971" cy="2880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 sz="1400" b="0" i="0" u="none" strike="noStrike" cap="none">
                <a:solidFill>
                  <a:srgbClr val="000000"/>
                </a:solidFill>
                <a:latin typeface="Meiryo" panose="020B0604030504040204" pitchFamily="34" charset="-128"/>
                <a:ea typeface="Meiryo" panose="020B0604030504040204" pitchFamily="34" charset="-128"/>
                <a:sym typeface="Arial"/>
              </a:rPr>
              <a:t>作文・発表</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p:txBody>
      </p:sp>
      <p:sp>
        <p:nvSpPr>
          <p:cNvPr id="93" name="Google Shape;93;p2"/>
          <p:cNvSpPr/>
          <p:nvPr/>
        </p:nvSpPr>
        <p:spPr>
          <a:xfrm>
            <a:off x="4348773" y="1714731"/>
            <a:ext cx="1045028" cy="2880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 sz="1400" b="0" i="0" u="none" strike="noStrike" cap="none">
                <a:solidFill>
                  <a:srgbClr val="000000"/>
                </a:solidFill>
                <a:latin typeface="Meiryo" panose="020B0604030504040204" pitchFamily="34" charset="-128"/>
                <a:ea typeface="Meiryo" panose="020B0604030504040204" pitchFamily="34" charset="-128"/>
                <a:sym typeface="Arial"/>
              </a:rPr>
              <a:t>リサーチ</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p:txBody>
      </p:sp>
      <p:sp>
        <p:nvSpPr>
          <p:cNvPr id="94" name="Google Shape;94;p2"/>
          <p:cNvSpPr/>
          <p:nvPr/>
        </p:nvSpPr>
        <p:spPr>
          <a:xfrm>
            <a:off x="221325" y="1796178"/>
            <a:ext cx="1970400" cy="2762100"/>
          </a:xfrm>
          <a:prstGeom prst="rect">
            <a:avLst/>
          </a:prstGeom>
          <a:solidFill>
            <a:srgbClr val="CDEBEA"/>
          </a:solidFill>
          <a:ln>
            <a:noFill/>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dirty="0">
                <a:solidFill>
                  <a:srgbClr val="000000"/>
                </a:solidFill>
                <a:latin typeface="Meiryo" panose="020B0604030504040204" pitchFamily="34" charset="-128"/>
                <a:ea typeface="Meiryo" panose="020B0604030504040204" pitchFamily="34" charset="-128"/>
                <a:sym typeface="Arial"/>
              </a:rPr>
              <a:t>行きたい国</a:t>
            </a:r>
            <a:endParaRPr sz="1400" b="0" i="0" u="none" strike="noStrike" cap="none" dirty="0">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dirty="0">
                <a:solidFill>
                  <a:srgbClr val="000000"/>
                </a:solidFill>
                <a:latin typeface="Meiryo" panose="020B0604030504040204" pitchFamily="34" charset="-128"/>
                <a:ea typeface="Meiryo" panose="020B0604030504040204" pitchFamily="34" charset="-128"/>
                <a:sym typeface="Arial"/>
              </a:rPr>
              <a:t>食べたいもの</a:t>
            </a:r>
            <a:endParaRPr sz="1400" b="0" i="0" u="none" strike="noStrike" cap="none" dirty="0">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dirty="0">
                <a:solidFill>
                  <a:srgbClr val="000000"/>
                </a:solidFill>
                <a:latin typeface="Meiryo" panose="020B0604030504040204" pitchFamily="34" charset="-128"/>
                <a:ea typeface="Meiryo" panose="020B0604030504040204" pitchFamily="34" charset="-128"/>
                <a:sym typeface="Arial"/>
              </a:rPr>
              <a:t>できること</a:t>
            </a:r>
            <a:endParaRPr sz="1400" b="0" i="0" u="none" strike="noStrike" cap="none" dirty="0">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dirty="0">
                <a:solidFill>
                  <a:srgbClr val="000000"/>
                </a:solidFill>
                <a:latin typeface="Meiryo" panose="020B0604030504040204" pitchFamily="34" charset="-128"/>
                <a:ea typeface="Meiryo" panose="020B0604030504040204" pitchFamily="34" charset="-128"/>
                <a:sym typeface="Arial"/>
              </a:rPr>
              <a:t>好きな教科</a:t>
            </a:r>
            <a:endParaRPr sz="1400" b="0" i="0" u="none" strike="noStrike" cap="none" dirty="0">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dirty="0">
                <a:solidFill>
                  <a:srgbClr val="000000"/>
                </a:solidFill>
                <a:latin typeface="Meiryo" panose="020B0604030504040204" pitchFamily="34" charset="-128"/>
                <a:ea typeface="Meiryo" panose="020B0604030504040204" pitchFamily="34" charset="-128"/>
                <a:sym typeface="Arial"/>
              </a:rPr>
              <a:t>日本の食べ物</a:t>
            </a:r>
            <a:endParaRPr sz="1400" b="0" i="0" u="none" strike="noStrike" cap="none" dirty="0">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dirty="0">
                <a:solidFill>
                  <a:srgbClr val="000000"/>
                </a:solidFill>
                <a:latin typeface="Meiryo" panose="020B0604030504040204" pitchFamily="34" charset="-128"/>
                <a:ea typeface="Meiryo" panose="020B0604030504040204" pitchFamily="34" charset="-128"/>
                <a:sym typeface="Arial"/>
              </a:rPr>
              <a:t>道順</a:t>
            </a:r>
            <a:r>
              <a:rPr lang="ja" altLang="en-US" sz="1400" b="0" i="0" u="none" strike="noStrike" cap="none" dirty="0">
                <a:solidFill>
                  <a:srgbClr val="000000"/>
                </a:solidFill>
                <a:latin typeface="Meiryo" panose="020B0604030504040204" pitchFamily="34" charset="-128"/>
                <a:ea typeface="Meiryo" panose="020B0604030504040204" pitchFamily="34" charset="-128"/>
                <a:sym typeface="Arial"/>
              </a:rPr>
              <a:t>を伝える</a:t>
            </a:r>
            <a:endParaRPr lang="en-US" altLang="ja" sz="1400" b="0" i="0" u="none" strike="noStrike" cap="none" dirty="0">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altLang="en-US" sz="1400" b="0" i="0" u="none" strike="noStrike" cap="none" dirty="0">
                <a:solidFill>
                  <a:srgbClr val="000000"/>
                </a:solidFill>
                <a:latin typeface="Meiryo" panose="020B0604030504040204" pitchFamily="34" charset="-128"/>
                <a:ea typeface="Meiryo" panose="020B0604030504040204" pitchFamily="34" charset="-128"/>
                <a:sym typeface="Arial"/>
              </a:rPr>
              <a:t>日常生活</a:t>
            </a:r>
            <a:endParaRPr sz="1400" b="0" i="0" u="none" strike="noStrike" cap="none" dirty="0">
              <a:solidFill>
                <a:srgbClr val="000000"/>
              </a:solidFill>
              <a:latin typeface="Meiryo" panose="020B0604030504040204" pitchFamily="34" charset="-128"/>
              <a:ea typeface="Meiryo" panose="020B0604030504040204" pitchFamily="34" charset="-128"/>
              <a:sym typeface="Arial"/>
            </a:endParaRPr>
          </a:p>
          <a:p>
            <a:pPr marL="139700" marR="0" lvl="0" algn="l" rtl="0">
              <a:lnSpc>
                <a:spcPct val="100000"/>
              </a:lnSpc>
              <a:spcBef>
                <a:spcPts val="0"/>
              </a:spcBef>
              <a:spcAft>
                <a:spcPts val="0"/>
              </a:spcAft>
              <a:buClr>
                <a:srgbClr val="000000"/>
              </a:buClr>
              <a:buSzPts val="1400"/>
            </a:pPr>
            <a:r>
              <a:rPr lang="ja" altLang="en-US" sz="1400" b="0" i="0" u="none" strike="noStrike" cap="none" dirty="0">
                <a:solidFill>
                  <a:srgbClr val="000000"/>
                </a:solidFill>
                <a:latin typeface="Meiryo" panose="020B0604030504040204" pitchFamily="34" charset="-128"/>
                <a:ea typeface="Meiryo" panose="020B0604030504040204" pitchFamily="34" charset="-128"/>
                <a:sym typeface="Arial"/>
              </a:rPr>
              <a:t>　</a:t>
            </a:r>
            <a:r>
              <a:rPr lang="ja" sz="1400" b="0" i="0" u="none" strike="noStrike" cap="none" dirty="0">
                <a:solidFill>
                  <a:srgbClr val="000000"/>
                </a:solidFill>
                <a:latin typeface="Meiryo" panose="020B0604030504040204" pitchFamily="34" charset="-128"/>
                <a:ea typeface="Meiryo" panose="020B0604030504040204" pitchFamily="34" charset="-128"/>
                <a:sym typeface="Arial"/>
              </a:rPr>
              <a:t>など</a:t>
            </a:r>
            <a:r>
              <a:rPr lang="ja" altLang="en-US" dirty="0">
                <a:latin typeface="Meiryo" panose="020B0604030504040204" pitchFamily="34" charset="-128"/>
                <a:ea typeface="Meiryo" panose="020B0604030504040204" pitchFamily="34" charset="-128"/>
              </a:rPr>
              <a:t>教科書の内容</a:t>
            </a:r>
            <a:endParaRPr sz="14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95" name="Google Shape;95;p2"/>
          <p:cNvSpPr/>
          <p:nvPr/>
        </p:nvSpPr>
        <p:spPr>
          <a:xfrm>
            <a:off x="2282525" y="2040803"/>
            <a:ext cx="1719600" cy="2664600"/>
          </a:xfrm>
          <a:prstGeom prst="roundRect">
            <a:avLst>
              <a:gd name="adj" fmla="val 16667"/>
            </a:avLst>
          </a:prstGeom>
          <a:noFill/>
          <a:ln w="9525" cap="flat" cmpd="sng">
            <a:solidFill>
              <a:srgbClr val="CEC28A"/>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Meiryo" panose="020B0604030504040204" pitchFamily="34" charset="-128"/>
              <a:ea typeface="Meiryo" panose="020B0604030504040204" pitchFamily="34" charset="-128"/>
              <a:sym typeface="Arial"/>
            </a:endParaRPr>
          </a:p>
        </p:txBody>
      </p:sp>
      <p:sp>
        <p:nvSpPr>
          <p:cNvPr id="96" name="Google Shape;96;p2"/>
          <p:cNvSpPr/>
          <p:nvPr/>
        </p:nvSpPr>
        <p:spPr>
          <a:xfrm>
            <a:off x="4027000" y="2040803"/>
            <a:ext cx="1719600" cy="2664600"/>
          </a:xfrm>
          <a:prstGeom prst="roundRect">
            <a:avLst>
              <a:gd name="adj" fmla="val 16667"/>
            </a:avLst>
          </a:prstGeom>
          <a:noFill/>
          <a:ln w="9525" cap="flat" cmpd="sng">
            <a:solidFill>
              <a:srgbClr val="CEC28A"/>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Meiryo" panose="020B0604030504040204" pitchFamily="34" charset="-128"/>
              <a:ea typeface="Meiryo" panose="020B0604030504040204" pitchFamily="34" charset="-128"/>
              <a:sym typeface="Arial"/>
            </a:endParaRPr>
          </a:p>
        </p:txBody>
      </p:sp>
      <p:sp>
        <p:nvSpPr>
          <p:cNvPr id="97" name="Google Shape;97;p2"/>
          <p:cNvSpPr/>
          <p:nvPr/>
        </p:nvSpPr>
        <p:spPr>
          <a:xfrm>
            <a:off x="5771475" y="2040803"/>
            <a:ext cx="1719600" cy="2664600"/>
          </a:xfrm>
          <a:prstGeom prst="roundRect">
            <a:avLst>
              <a:gd name="adj" fmla="val 16667"/>
            </a:avLst>
          </a:prstGeom>
          <a:noFill/>
          <a:ln w="9525" cap="flat" cmpd="sng">
            <a:solidFill>
              <a:srgbClr val="CEC28A"/>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panose="020B0604030504040204" pitchFamily="34" charset="-128"/>
              <a:ea typeface="Meiryo" panose="020B0604030504040204" pitchFamily="34" charset="-128"/>
              <a:sym typeface="Arial"/>
            </a:endParaRPr>
          </a:p>
        </p:txBody>
      </p:sp>
      <p:sp>
        <p:nvSpPr>
          <p:cNvPr id="98" name="Google Shape;98;p2"/>
          <p:cNvSpPr/>
          <p:nvPr/>
        </p:nvSpPr>
        <p:spPr>
          <a:xfrm>
            <a:off x="2525522" y="6567955"/>
            <a:ext cx="1264512" cy="2880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 sz="1400" b="0" i="0" u="none" strike="noStrike" cap="none">
                <a:solidFill>
                  <a:srgbClr val="000000"/>
                </a:solidFill>
                <a:latin typeface="Meiryo" panose="020B0604030504040204" pitchFamily="34" charset="-128"/>
                <a:ea typeface="Meiryo" panose="020B0604030504040204" pitchFamily="34" charset="-128"/>
                <a:sym typeface="Arial"/>
              </a:rPr>
              <a:t>先生の問い</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p:txBody>
      </p:sp>
      <p:sp>
        <p:nvSpPr>
          <p:cNvPr id="99" name="Google Shape;99;p2"/>
          <p:cNvSpPr/>
          <p:nvPr/>
        </p:nvSpPr>
        <p:spPr>
          <a:xfrm>
            <a:off x="6070289" y="6571824"/>
            <a:ext cx="1121971" cy="2880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 sz="1400" b="0" i="0" u="none" strike="noStrike" cap="none">
                <a:solidFill>
                  <a:srgbClr val="000000"/>
                </a:solidFill>
                <a:latin typeface="Meiryo" panose="020B0604030504040204" pitchFamily="34" charset="-128"/>
                <a:ea typeface="Meiryo" panose="020B0604030504040204" pitchFamily="34" charset="-128"/>
                <a:sym typeface="Arial"/>
              </a:rPr>
              <a:t>作文・発表</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p:txBody>
      </p:sp>
      <p:sp>
        <p:nvSpPr>
          <p:cNvPr id="100" name="Google Shape;100;p2"/>
          <p:cNvSpPr/>
          <p:nvPr/>
        </p:nvSpPr>
        <p:spPr>
          <a:xfrm>
            <a:off x="4390093" y="6567955"/>
            <a:ext cx="993414" cy="2880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 sz="1400" b="0" i="0" u="none" strike="noStrike" cap="none">
                <a:solidFill>
                  <a:srgbClr val="000000"/>
                </a:solidFill>
                <a:latin typeface="Meiryo" panose="020B0604030504040204" pitchFamily="34" charset="-128"/>
                <a:ea typeface="Meiryo" panose="020B0604030504040204" pitchFamily="34" charset="-128"/>
                <a:sym typeface="Arial"/>
              </a:rPr>
              <a:t>リサーチ</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p:txBody>
      </p:sp>
      <p:sp>
        <p:nvSpPr>
          <p:cNvPr id="101" name="Google Shape;101;p2"/>
          <p:cNvSpPr/>
          <p:nvPr/>
        </p:nvSpPr>
        <p:spPr>
          <a:xfrm>
            <a:off x="221325" y="6662092"/>
            <a:ext cx="1970400" cy="2762100"/>
          </a:xfrm>
          <a:prstGeom prst="rect">
            <a:avLst/>
          </a:prstGeom>
          <a:solidFill>
            <a:srgbClr val="CDEBEA"/>
          </a:solidFill>
          <a:ln>
            <a:noFill/>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ja" sz="1400" b="0" i="0" u="none" strike="noStrike" cap="none">
                <a:solidFill>
                  <a:schemeClr val="dk1"/>
                </a:solidFill>
                <a:latin typeface="Meiryo" panose="020B0604030504040204" pitchFamily="34" charset="-128"/>
                <a:ea typeface="Meiryo" panose="020B0604030504040204" pitchFamily="34" charset="-128"/>
                <a:sym typeface="Arial"/>
              </a:rPr>
              <a:t>戦争/争い</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地球温暖化</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海洋汚染</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森林破壊</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食品ロス</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人種差別</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性別役割分業</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ネットいじめ</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発明/科学技術</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ロールモデル</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ja" sz="1400" b="0" i="0" u="none" strike="noStrike" cap="none">
                <a:solidFill>
                  <a:srgbClr val="000000"/>
                </a:solidFill>
                <a:latin typeface="Meiryo" panose="020B0604030504040204" pitchFamily="34" charset="-128"/>
                <a:ea typeface="Meiryo" panose="020B0604030504040204" pitchFamily="34" charset="-128"/>
                <a:sym typeface="Arial"/>
              </a:rPr>
              <a:t>好きなことわざ</a:t>
            </a:r>
            <a:endParaRPr sz="1400" b="0" i="0" u="none" strike="noStrike" cap="none">
              <a:solidFill>
                <a:srgbClr val="000000"/>
              </a:solidFill>
              <a:latin typeface="Meiryo" panose="020B0604030504040204" pitchFamily="34" charset="-128"/>
              <a:ea typeface="Meiryo" panose="020B0604030504040204" pitchFamily="34" charset="-128"/>
              <a:sym typeface="Arial"/>
            </a:endParaRPr>
          </a:p>
        </p:txBody>
      </p:sp>
      <p:sp>
        <p:nvSpPr>
          <p:cNvPr id="102" name="Google Shape;102;p2"/>
          <p:cNvSpPr/>
          <p:nvPr/>
        </p:nvSpPr>
        <p:spPr>
          <a:xfrm>
            <a:off x="2160250" y="6901253"/>
            <a:ext cx="1866750" cy="2664600"/>
          </a:xfrm>
          <a:prstGeom prst="roundRect">
            <a:avLst>
              <a:gd name="adj" fmla="val 16667"/>
            </a:avLst>
          </a:prstGeom>
          <a:noFill/>
          <a:ln w="9525" cap="flat" cmpd="sng">
            <a:solidFill>
              <a:srgbClr val="CEC28A"/>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ltLang="ja" sz="1200" b="0" i="0" u="none" strike="noStrike" cap="none" dirty="0">
                <a:solidFill>
                  <a:schemeClr val="dk1"/>
                </a:solidFill>
                <a:latin typeface="Meiryo" panose="020B0604030504040204" pitchFamily="34" charset="-128"/>
                <a:ea typeface="Meiryo" panose="020B0604030504040204" pitchFamily="34" charset="-128"/>
                <a:sym typeface="Arial"/>
              </a:rPr>
              <a:t>WH</a:t>
            </a: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疑問文で聞く。</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r>
              <a:rPr lang="en-US" altLang="ja" sz="1200" b="0" i="0" u="none" strike="noStrike" cap="none" dirty="0">
                <a:solidFill>
                  <a:schemeClr val="dk1"/>
                </a:solidFill>
                <a:latin typeface="Meiryo" panose="020B0604030504040204" pitchFamily="34" charset="-128"/>
                <a:ea typeface="Meiryo" panose="020B0604030504040204" pitchFamily="34" charset="-128"/>
                <a:sym typeface="Arial"/>
              </a:rPr>
              <a:t>-</a:t>
            </a: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どう思う？</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r>
              <a:rPr lang="en-US" altLang="ja" sz="1200" b="0" i="0" u="none" strike="noStrike" cap="none" dirty="0">
                <a:solidFill>
                  <a:schemeClr val="dk1"/>
                </a:solidFill>
                <a:latin typeface="Meiryo" panose="020B0604030504040204" pitchFamily="34" charset="-128"/>
                <a:ea typeface="Meiryo" panose="020B0604030504040204" pitchFamily="34" charset="-128"/>
                <a:sym typeface="Arial"/>
              </a:rPr>
              <a:t>-</a:t>
            </a: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なぜ起こっている？</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・Why is it 　</a:t>
            </a: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　　</a:t>
            </a:r>
            <a:r>
              <a:rPr lang="ja" sz="1200" b="0" i="0" u="none" strike="noStrike" cap="none" dirty="0">
                <a:solidFill>
                  <a:schemeClr val="dk1"/>
                </a:solidFill>
                <a:latin typeface="Meiryo" panose="020B0604030504040204" pitchFamily="34" charset="-128"/>
                <a:ea typeface="Meiryo" panose="020B0604030504040204" pitchFamily="34" charset="-128"/>
                <a:sym typeface="Arial"/>
              </a:rPr>
              <a:t>bad/good?</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・Why is it important?</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200"/>
              <a:buFont typeface="Arial"/>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・Why do we need to learn?</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・Why do we need to stop it?</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200"/>
              <a:buFont typeface="Arial"/>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・Why do you like/dislike about it?</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103" name="Google Shape;103;p2"/>
          <p:cNvSpPr/>
          <p:nvPr/>
        </p:nvSpPr>
        <p:spPr>
          <a:xfrm>
            <a:off x="4027000" y="6906717"/>
            <a:ext cx="1719600" cy="2664600"/>
          </a:xfrm>
          <a:prstGeom prst="roundRect">
            <a:avLst>
              <a:gd name="adj" fmla="val 16667"/>
            </a:avLst>
          </a:prstGeom>
          <a:noFill/>
          <a:ln w="9525" cap="flat" cmpd="sng">
            <a:solidFill>
              <a:srgbClr val="CEC28A"/>
            </a:solidFill>
            <a:prstDash val="solid"/>
            <a:round/>
            <a:headEnd type="none" w="sm" len="sm"/>
            <a:tailEnd type="none" w="sm" len="sm"/>
          </a:ln>
        </p:spPr>
        <p:txBody>
          <a:bodyPr spcFirstLastPara="1" wrap="square" lIns="91425" tIns="91425" rIns="91425" bIns="91425" anchor="t" anchorCtr="0">
            <a:noAutofit/>
          </a:bodyPr>
          <a:lstStyle/>
          <a:p>
            <a:pPr>
              <a:buClr>
                <a:schemeClr val="dk1"/>
              </a:buClr>
              <a:buSzPts val="1100"/>
            </a:pPr>
            <a:r>
              <a:rPr lang="ja-JP" altLang="en-US" sz="1200">
                <a:solidFill>
                  <a:schemeClr val="dk1"/>
                </a:solidFill>
                <a:latin typeface="Meiryo" panose="020B0604030504040204" pitchFamily="34" charset="-128"/>
                <a:ea typeface="Meiryo" panose="020B0604030504040204" pitchFamily="34" charset="-128"/>
              </a:rPr>
              <a:t>・生徒は日本語で答えたいことをリサーチ。</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何が起こっている？テーマの</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原因</a:t>
            </a:r>
            <a:r>
              <a:rPr lang="ja" altLang="en-US" sz="1200" dirty="0">
                <a:solidFill>
                  <a:schemeClr val="dk1"/>
                </a:solidFill>
                <a:latin typeface="Meiryo" panose="020B0604030504040204" pitchFamily="34" charset="-128"/>
                <a:ea typeface="Meiryo" panose="020B0604030504040204" pitchFamily="34" charset="-128"/>
              </a:rPr>
              <a:t>や、解決法を</a:t>
            </a:r>
            <a:endParaRPr lang="en-US" altLang="ja" sz="1200" dirty="0">
              <a:solidFill>
                <a:schemeClr val="dk1"/>
              </a:solidFill>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Clr>
                <a:schemeClr val="dk1"/>
              </a:buClr>
              <a:buSzPts val="1100"/>
              <a:buFont typeface="Arial"/>
              <a:buNone/>
            </a:pPr>
            <a:r>
              <a:rPr lang="ja-JP" altLang="en-US" sz="1200" b="0" i="0" u="none" strike="noStrike" cap="none">
                <a:solidFill>
                  <a:schemeClr val="dk1"/>
                </a:solidFill>
                <a:latin typeface="Meiryo" panose="020B0604030504040204" pitchFamily="34" charset="-128"/>
                <a:ea typeface="Meiryo" panose="020B0604030504040204" pitchFamily="34" charset="-128"/>
                <a:sym typeface="Arial"/>
              </a:rPr>
              <a:t>日本語でリサーチ。</a:t>
            </a:r>
            <a:endParaRPr lang="en-US" altLang="ja-JP"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chemeClr val="dk1"/>
              </a:buClr>
              <a:buSzPts val="1100"/>
              <a:buFont typeface="Arial"/>
              <a:buNone/>
            </a:pPr>
            <a:r>
              <a:rPr lang="ja-JP" altLang="en-US" sz="1200">
                <a:solidFill>
                  <a:schemeClr val="dk1"/>
                </a:solidFill>
                <a:latin typeface="Meiryo" panose="020B0604030504040204" pitchFamily="34" charset="-128"/>
                <a:ea typeface="Meiryo" panose="020B0604030504040204" pitchFamily="34" charset="-128"/>
              </a:rPr>
              <a:t>短くまとめる。</a:t>
            </a:r>
            <a:endParaRPr lang="ja-JP" altLang="en-US" sz="1200" b="0" i="0" u="none" strike="noStrike" cap="none" dirty="0">
              <a:solidFill>
                <a:schemeClr val="dk1"/>
              </a:solidFill>
              <a:latin typeface="Meiryo" panose="020B0604030504040204" pitchFamily="34" charset="-128"/>
              <a:ea typeface="Meiryo" panose="020B0604030504040204" pitchFamily="34" charset="-128"/>
              <a:sym typeface="Arial"/>
            </a:endParaRPr>
          </a:p>
        </p:txBody>
      </p:sp>
      <p:sp>
        <p:nvSpPr>
          <p:cNvPr id="104" name="Google Shape;104;p2"/>
          <p:cNvSpPr/>
          <p:nvPr/>
        </p:nvSpPr>
        <p:spPr>
          <a:xfrm>
            <a:off x="5771475" y="6906717"/>
            <a:ext cx="1719600" cy="2664600"/>
          </a:xfrm>
          <a:prstGeom prst="roundRect">
            <a:avLst>
              <a:gd name="adj" fmla="val 16667"/>
            </a:avLst>
          </a:prstGeom>
          <a:noFill/>
          <a:ln w="9525" cap="flat" cmpd="sng">
            <a:solidFill>
              <a:srgbClr val="CEC28A"/>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panose="020B0604030504040204" pitchFamily="34" charset="-128"/>
              <a:ea typeface="Meiryo" panose="020B0604030504040204" pitchFamily="34" charset="-128"/>
              <a:sym typeface="Arial"/>
            </a:endParaRPr>
          </a:p>
        </p:txBody>
      </p:sp>
      <p:sp>
        <p:nvSpPr>
          <p:cNvPr id="105" name="Google Shape;105;p2"/>
          <p:cNvSpPr/>
          <p:nvPr/>
        </p:nvSpPr>
        <p:spPr>
          <a:xfrm>
            <a:off x="221325" y="776660"/>
            <a:ext cx="7137300" cy="900000"/>
          </a:xfrm>
          <a:prstGeom prst="rect">
            <a:avLst/>
          </a:prstGeom>
          <a:solidFill>
            <a:srgbClr val="CDEB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 sz="1800" b="0" i="0" u="none" strike="noStrike" cap="none" dirty="0">
                <a:solidFill>
                  <a:srgbClr val="000000"/>
                </a:solidFill>
                <a:latin typeface="Meiryo" panose="020B0604030504040204" pitchFamily="34" charset="-128"/>
                <a:ea typeface="Meiryo" panose="020B0604030504040204" pitchFamily="34" charset="-128"/>
                <a:sym typeface="Arial"/>
              </a:rPr>
              <a:t>５、６年生</a:t>
            </a:r>
            <a:r>
              <a:rPr lang="ja" altLang="en-US" sz="1800" b="0" i="0" u="none" strike="noStrike" cap="none" dirty="0">
                <a:solidFill>
                  <a:srgbClr val="000000"/>
                </a:solidFill>
                <a:latin typeface="Meiryo" panose="020B0604030504040204" pitchFamily="34" charset="-128"/>
                <a:ea typeface="Meiryo" panose="020B0604030504040204" pitchFamily="34" charset="-128"/>
                <a:sym typeface="Arial"/>
              </a:rPr>
              <a:t>向け</a:t>
            </a:r>
            <a:endParaRPr sz="1800" b="0" i="0" u="none" strike="noStrike" cap="none" dirty="0">
              <a:solidFill>
                <a:srgbClr val="000000"/>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300"/>
              <a:buFont typeface="Arial"/>
              <a:buNone/>
            </a:pPr>
            <a:r>
              <a:rPr lang="ja" sz="1300" b="0" i="0" u="none" strike="noStrike" cap="none" dirty="0">
                <a:solidFill>
                  <a:srgbClr val="000000"/>
                </a:solidFill>
                <a:latin typeface="Meiryo" panose="020B0604030504040204" pitchFamily="34" charset="-128"/>
                <a:ea typeface="Meiryo" panose="020B0604030504040204" pitchFamily="34" charset="-128"/>
                <a:sym typeface="Arial"/>
              </a:rPr>
              <a:t>教科書で学ぶ重要</a:t>
            </a: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ターゲット</a:t>
            </a:r>
            <a:r>
              <a:rPr lang="ja" sz="1300" b="0" i="0" u="none" strike="noStrike" cap="none" dirty="0">
                <a:solidFill>
                  <a:srgbClr val="000000"/>
                </a:solidFill>
                <a:latin typeface="Meiryo" panose="020B0604030504040204" pitchFamily="34" charset="-128"/>
                <a:ea typeface="Meiryo" panose="020B0604030504040204" pitchFamily="34" charset="-128"/>
                <a:sym typeface="Arial"/>
              </a:rPr>
              <a:t>例文をアレンジした</a:t>
            </a: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「問い」テーマをだしましょう。</a:t>
            </a:r>
            <a:endParaRPr lang="en-US" altLang="ja" sz="1300" b="0" i="0" u="none" strike="noStrike" cap="none" dirty="0">
              <a:solidFill>
                <a:srgbClr val="000000"/>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300"/>
              <a:buFont typeface="Arial"/>
              <a:buNone/>
            </a:pPr>
            <a:r>
              <a:rPr lang="ja" sz="1300" b="0" i="0" u="none" strike="noStrike" cap="none" dirty="0">
                <a:solidFill>
                  <a:srgbClr val="000000"/>
                </a:solidFill>
                <a:latin typeface="Meiryo" panose="020B0604030504040204" pitchFamily="34" charset="-128"/>
                <a:ea typeface="Meiryo" panose="020B0604030504040204" pitchFamily="34" charset="-128"/>
                <a:sym typeface="Arial"/>
              </a:rPr>
              <a:t>定型文に、</a:t>
            </a: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a:t>
            </a:r>
            <a:r>
              <a:rPr lang="ja" sz="1300" b="0" i="0" u="none" strike="noStrike" cap="none" dirty="0">
                <a:solidFill>
                  <a:srgbClr val="000000"/>
                </a:solidFill>
                <a:latin typeface="Meiryo" panose="020B0604030504040204" pitchFamily="34" charset="-128"/>
                <a:ea typeface="Meiryo" panose="020B0604030504040204" pitchFamily="34" charset="-128"/>
                <a:sym typeface="Arial"/>
              </a:rPr>
              <a:t>自分が入れたい単語</a:t>
            </a: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a:t>
            </a:r>
            <a:r>
              <a:rPr lang="ja" sz="1300" b="0" i="0" u="none" strike="noStrike" cap="none" dirty="0">
                <a:solidFill>
                  <a:srgbClr val="000000"/>
                </a:solidFill>
                <a:latin typeface="Meiryo" panose="020B0604030504040204" pitchFamily="34" charset="-128"/>
                <a:ea typeface="Meiryo" panose="020B0604030504040204" pitchFamily="34" charset="-128"/>
                <a:sym typeface="Arial"/>
              </a:rPr>
              <a:t>を入れて</a:t>
            </a: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もらい</a:t>
            </a:r>
            <a:r>
              <a:rPr lang="ja" sz="1300" b="0" i="0" u="none" strike="noStrike" cap="none" dirty="0">
                <a:solidFill>
                  <a:srgbClr val="000000"/>
                </a:solidFill>
                <a:latin typeface="Meiryo" panose="020B0604030504040204" pitchFamily="34" charset="-128"/>
                <a:ea typeface="Meiryo" panose="020B0604030504040204" pitchFamily="34" charset="-128"/>
                <a:sym typeface="Arial"/>
              </a:rPr>
              <a:t>発表をするというパターンです。</a:t>
            </a:r>
            <a:endParaRPr sz="13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106" name="Google Shape;106;p2"/>
          <p:cNvSpPr/>
          <p:nvPr/>
        </p:nvSpPr>
        <p:spPr>
          <a:xfrm>
            <a:off x="211128" y="5617193"/>
            <a:ext cx="7137418" cy="900000"/>
          </a:xfrm>
          <a:prstGeom prst="rect">
            <a:avLst/>
          </a:prstGeom>
          <a:solidFill>
            <a:srgbClr val="CDEB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 sz="1800" b="0" i="0" u="none" strike="noStrike" cap="none" dirty="0">
                <a:solidFill>
                  <a:srgbClr val="000000"/>
                </a:solidFill>
                <a:latin typeface="Meiryo" panose="020B0604030504040204" pitchFamily="34" charset="-128"/>
                <a:ea typeface="Meiryo" panose="020B0604030504040204" pitchFamily="34" charset="-128"/>
                <a:sym typeface="Arial"/>
              </a:rPr>
              <a:t>中高生生</a:t>
            </a:r>
            <a:endParaRPr sz="1800" b="0" i="0" u="none" strike="noStrike" cap="none" dirty="0">
              <a:solidFill>
                <a:srgbClr val="000000"/>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300"/>
              <a:buFont typeface="Arial"/>
              <a:buNone/>
            </a:pPr>
            <a:r>
              <a:rPr lang="ja" sz="1300" b="0" i="0" u="none" strike="noStrike" cap="none" dirty="0">
                <a:solidFill>
                  <a:srgbClr val="000000"/>
                </a:solidFill>
                <a:latin typeface="Meiryo" panose="020B0604030504040204" pitchFamily="34" charset="-128"/>
                <a:ea typeface="Meiryo" panose="020B0604030504040204" pitchFamily="34" charset="-128"/>
                <a:sym typeface="Arial"/>
              </a:rPr>
              <a:t>英語の教科書で学ぶ重要例文を活用し、社会</a:t>
            </a: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a:t>
            </a:r>
            <a:r>
              <a:rPr lang="ja" sz="1300" b="0" i="0" u="none" strike="noStrike" cap="none" dirty="0">
                <a:solidFill>
                  <a:srgbClr val="000000"/>
                </a:solidFill>
                <a:latin typeface="Meiryo" panose="020B0604030504040204" pitchFamily="34" charset="-128"/>
                <a:ea typeface="Meiryo" panose="020B0604030504040204" pitchFamily="34" charset="-128"/>
                <a:sym typeface="Arial"/>
              </a:rPr>
              <a:t>SDGsテーマの「問い」に</a:t>
            </a: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意見を言う、</a:t>
            </a:r>
            <a:endParaRPr lang="en-US" altLang="ja" sz="1300" b="0" i="0" u="none" strike="noStrike" cap="none" dirty="0">
              <a:solidFill>
                <a:srgbClr val="000000"/>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Clr>
                <a:srgbClr val="000000"/>
              </a:buClr>
              <a:buSzPts val="1300"/>
              <a:buFont typeface="Arial"/>
              <a:buNone/>
            </a:pPr>
            <a:r>
              <a:rPr lang="ja" sz="1300" b="0" i="0" u="none" strike="noStrike" cap="none" dirty="0">
                <a:solidFill>
                  <a:srgbClr val="000000"/>
                </a:solidFill>
                <a:latin typeface="Meiryo" panose="020B0604030504040204" pitchFamily="34" charset="-128"/>
                <a:ea typeface="Meiryo" panose="020B0604030504040204" pitchFamily="34" charset="-128"/>
                <a:sym typeface="Arial"/>
              </a:rPr>
              <a:t>「リサーチして答える」という練習をし</a:t>
            </a:r>
            <a:r>
              <a:rPr lang="ja" altLang="en-US" sz="1300" b="0" i="0" u="none" strike="noStrike" cap="none" dirty="0">
                <a:solidFill>
                  <a:srgbClr val="000000"/>
                </a:solidFill>
                <a:latin typeface="Meiryo" panose="020B0604030504040204" pitchFamily="34" charset="-128"/>
                <a:ea typeface="Meiryo" panose="020B0604030504040204" pitchFamily="34" charset="-128"/>
                <a:sym typeface="Arial"/>
              </a:rPr>
              <a:t>ていきます</a:t>
            </a:r>
            <a:r>
              <a:rPr lang="ja" sz="1300" b="0" i="0" u="none" strike="noStrike" cap="none" dirty="0">
                <a:solidFill>
                  <a:srgbClr val="000000"/>
                </a:solidFill>
                <a:latin typeface="Meiryo" panose="020B0604030504040204" pitchFamily="34" charset="-128"/>
                <a:ea typeface="Meiryo" panose="020B0604030504040204" pitchFamily="34" charset="-128"/>
                <a:sym typeface="Arial"/>
              </a:rPr>
              <a:t>。</a:t>
            </a:r>
            <a:endParaRPr sz="1300" b="0" i="0" u="none" strike="noStrike" cap="none" dirty="0">
              <a:solidFill>
                <a:srgbClr val="000000"/>
              </a:solidFill>
              <a:latin typeface="Meiryo" panose="020B0604030504040204" pitchFamily="34" charset="-128"/>
              <a:ea typeface="Meiryo" panose="020B0604030504040204" pitchFamily="34" charset="-128"/>
              <a:sym typeface="Arial"/>
            </a:endParaRPr>
          </a:p>
        </p:txBody>
      </p:sp>
      <p:sp>
        <p:nvSpPr>
          <p:cNvPr id="107" name="Google Shape;107;p2"/>
          <p:cNvSpPr/>
          <p:nvPr/>
        </p:nvSpPr>
        <p:spPr>
          <a:xfrm>
            <a:off x="2320025" y="2279515"/>
            <a:ext cx="1682100"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教科書で学んだ</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例文を使って</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先生はDeepLで</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どんなことを伝えるか</a:t>
            </a:r>
            <a:r>
              <a:rPr lang="ja" altLang="en-US" sz="1200" dirty="0">
                <a:solidFill>
                  <a:schemeClr val="dk1"/>
                </a:solidFill>
                <a:latin typeface="Meiryo" panose="020B0604030504040204" pitchFamily="34" charset="-128"/>
                <a:ea typeface="Meiryo" panose="020B0604030504040204" pitchFamily="34" charset="-128"/>
              </a:rPr>
              <a:t>、</a:t>
            </a:r>
            <a:r>
              <a:rPr lang="ja" sz="1200" b="0" i="0" u="none" strike="noStrike" cap="none" dirty="0">
                <a:solidFill>
                  <a:schemeClr val="dk1"/>
                </a:solidFill>
                <a:latin typeface="Meiryo" panose="020B0604030504040204" pitchFamily="34" charset="-128"/>
                <a:ea typeface="Meiryo" panose="020B0604030504040204" pitchFamily="34" charset="-128"/>
                <a:sym typeface="Arial"/>
              </a:rPr>
              <a:t>事例を見せる</a:t>
            </a: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lang="en-US" sz="1200" dirty="0">
              <a:solidFill>
                <a:schemeClr val="dk1"/>
              </a:solidFill>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None/>
            </a:pP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ここに単語を</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altLang="en-US" sz="1200" dirty="0">
                <a:solidFill>
                  <a:schemeClr val="dk1"/>
                </a:solidFill>
                <a:latin typeface="Meiryo" panose="020B0604030504040204" pitchFamily="34" charset="-128"/>
                <a:ea typeface="Meiryo" panose="020B0604030504040204" pitchFamily="34" charset="-128"/>
              </a:rPr>
              <a:t>当てはめて、</a:t>
            </a:r>
            <a:endParaRPr lang="en-US" altLang="ja" sz="1200" dirty="0">
              <a:solidFill>
                <a:schemeClr val="dk1"/>
              </a:solidFill>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None/>
            </a:pP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と例文を紹介する。</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p:txBody>
      </p:sp>
      <p:sp>
        <p:nvSpPr>
          <p:cNvPr id="108" name="Google Shape;108;p2"/>
          <p:cNvSpPr/>
          <p:nvPr/>
        </p:nvSpPr>
        <p:spPr>
          <a:xfrm>
            <a:off x="4092925" y="2242414"/>
            <a:ext cx="1580511"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altLang="en-US" sz="1200" dirty="0">
                <a:solidFill>
                  <a:schemeClr val="dk1"/>
                </a:solidFill>
                <a:latin typeface="Meiryo" panose="020B0604030504040204" pitchFamily="34" charset="-128"/>
                <a:ea typeface="Meiryo" panose="020B0604030504040204" pitchFamily="34" charset="-128"/>
              </a:rPr>
              <a:t>児童</a:t>
            </a:r>
            <a:r>
              <a:rPr lang="ja" sz="1200" b="0" i="0" u="none" strike="noStrike" cap="none" dirty="0">
                <a:solidFill>
                  <a:schemeClr val="dk1"/>
                </a:solidFill>
                <a:latin typeface="Meiryo" panose="020B0604030504040204" pitchFamily="34" charset="-128"/>
                <a:ea typeface="Meiryo" panose="020B0604030504040204" pitchFamily="34" charset="-128"/>
                <a:sym typeface="Arial"/>
              </a:rPr>
              <a:t>は、</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パソコンで</a:t>
            </a:r>
            <a:r>
              <a:rPr lang="en-US" altLang="ja" sz="1200" b="0" i="0" u="none" strike="noStrike" cap="none" dirty="0" err="1">
                <a:solidFill>
                  <a:schemeClr val="dk1"/>
                </a:solidFill>
                <a:latin typeface="Meiryo" panose="020B0604030504040204" pitchFamily="34" charset="-128"/>
                <a:ea typeface="Meiryo" panose="020B0604030504040204" pitchFamily="34" charset="-128"/>
                <a:sym typeface="Arial"/>
              </a:rPr>
              <a:t>DeepL</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を活用し、</a:t>
            </a:r>
            <a:r>
              <a:rPr lang="ja" sz="1200" b="0" i="0" u="none" strike="noStrike" cap="none" dirty="0">
                <a:solidFill>
                  <a:schemeClr val="dk1"/>
                </a:solidFill>
                <a:latin typeface="Meiryo" panose="020B0604030504040204" pitchFamily="34" charset="-128"/>
                <a:ea typeface="Meiryo" panose="020B0604030504040204" pitchFamily="34" charset="-128"/>
                <a:sym typeface="Arial"/>
              </a:rPr>
              <a:t>日本語</a:t>
            </a: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で、</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伝えたいことを</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JP" altLang="en-US" sz="1200" b="0" i="0" u="none" strike="noStrike" cap="none">
                <a:solidFill>
                  <a:schemeClr val="dk1"/>
                </a:solidFill>
                <a:latin typeface="Meiryo" panose="020B0604030504040204" pitchFamily="34" charset="-128"/>
                <a:ea typeface="Meiryo" panose="020B0604030504040204" pitchFamily="34" charset="-128"/>
                <a:sym typeface="Arial"/>
              </a:rPr>
              <a:t>考える。</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p:txBody>
      </p:sp>
      <p:sp>
        <p:nvSpPr>
          <p:cNvPr id="109" name="Google Shape;109;p2"/>
          <p:cNvSpPr/>
          <p:nvPr/>
        </p:nvSpPr>
        <p:spPr>
          <a:xfrm>
            <a:off x="5812525" y="2221159"/>
            <a:ext cx="377825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DeepLを活用して</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作文</a:t>
            </a: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をする</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スピーチできるよう、</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altLang="en-US" sz="1200" dirty="0">
                <a:solidFill>
                  <a:schemeClr val="dk1"/>
                </a:solidFill>
                <a:latin typeface="Meiryo" panose="020B0604030504040204" pitchFamily="34" charset="-128"/>
                <a:ea typeface="Meiryo" panose="020B0604030504040204" pitchFamily="34" charset="-128"/>
              </a:rPr>
              <a:t>音声を</a:t>
            </a:r>
            <a:r>
              <a:rPr lang="ja" sz="1200" b="0" i="0" u="none" strike="noStrike" cap="none" dirty="0">
                <a:solidFill>
                  <a:schemeClr val="dk1"/>
                </a:solidFill>
                <a:latin typeface="Meiryo" panose="020B0604030504040204" pitchFamily="34" charset="-128"/>
                <a:ea typeface="Meiryo" panose="020B0604030504040204" pitchFamily="34" charset="-128"/>
                <a:sym typeface="Arial"/>
              </a:rPr>
              <a:t>聞き取って</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音読練習する</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lang="en-US" altLang="ja" sz="1200" dirty="0">
              <a:solidFill>
                <a:schemeClr val="dk1"/>
              </a:solidFill>
              <a:latin typeface="Meiryo" panose="020B0604030504040204" pitchFamily="34" charset="-128"/>
              <a:ea typeface="Meiryo" panose="020B0604030504040204" pitchFamily="34" charset="-128"/>
            </a:endParaRPr>
          </a:p>
          <a:p>
            <a:pPr marL="0" marR="0" lvl="0" indent="0" algn="l" rtl="0">
              <a:lnSpc>
                <a:spcPct val="100000"/>
              </a:lnSpc>
              <a:spcBef>
                <a:spcPts val="0"/>
              </a:spcBef>
              <a:spcAft>
                <a:spcPts val="0"/>
              </a:spcAft>
              <a:buNone/>
            </a:pPr>
            <a:r>
              <a:rPr lang="ja" altLang="en-US" sz="1200" b="0" i="0" u="none" strike="noStrike" cap="none" dirty="0">
                <a:solidFill>
                  <a:schemeClr val="dk1"/>
                </a:solidFill>
                <a:latin typeface="Meiryo" panose="020B0604030504040204" pitchFamily="34" charset="-128"/>
                <a:ea typeface="Meiryo" panose="020B0604030504040204" pitchFamily="34" charset="-128"/>
                <a:sym typeface="Arial"/>
              </a:rPr>
              <a:t>１分スピーチ＆</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altLang="en-US" sz="1200" dirty="0">
                <a:solidFill>
                  <a:schemeClr val="dk1"/>
                </a:solidFill>
                <a:latin typeface="Meiryo" panose="020B0604030504040204" pitchFamily="34" charset="-128"/>
                <a:ea typeface="Meiryo" panose="020B0604030504040204" pitchFamily="34" charset="-128"/>
              </a:rPr>
              <a:t>リフレクション</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p:txBody>
      </p:sp>
      <p:sp>
        <p:nvSpPr>
          <p:cNvPr id="110" name="Google Shape;110;p2"/>
          <p:cNvSpPr/>
          <p:nvPr/>
        </p:nvSpPr>
        <p:spPr>
          <a:xfrm>
            <a:off x="5812525" y="7112067"/>
            <a:ext cx="377825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・DeepLを活用して</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　作文</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・スピーチできるよう、</a:t>
            </a: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r>
              <a:rPr lang="ja" sz="1200" b="0" i="0" u="none" strike="noStrike" cap="none" dirty="0">
                <a:solidFill>
                  <a:schemeClr val="dk1"/>
                </a:solidFill>
                <a:latin typeface="Meiryo" panose="020B0604030504040204" pitchFamily="34" charset="-128"/>
                <a:ea typeface="Meiryo" panose="020B0604030504040204" pitchFamily="34" charset="-128"/>
                <a:sym typeface="Arial"/>
              </a:rPr>
              <a:t>　練習する</a:t>
            </a:r>
            <a:endParaRPr lang="en-US" altLang="ja"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lang="en-US" sz="1200" dirty="0">
              <a:solidFill>
                <a:schemeClr val="dk1"/>
              </a:solidFill>
              <a:latin typeface="Meiryo" panose="020B0604030504040204" pitchFamily="34" charset="-128"/>
              <a:ea typeface="Meiryo" panose="020B0604030504040204" pitchFamily="34" charset="-128"/>
            </a:endParaRPr>
          </a:p>
          <a:p>
            <a:pPr lvl="0"/>
            <a:r>
              <a:rPr lang="ja-JP" altLang="en-US" sz="1200">
                <a:solidFill>
                  <a:schemeClr val="dk1"/>
                </a:solidFill>
                <a:latin typeface="Meiryo" panose="020B0604030504040204" pitchFamily="34" charset="-128"/>
                <a:ea typeface="Meiryo" panose="020B0604030504040204" pitchFamily="34" charset="-128"/>
              </a:rPr>
              <a:t>・１分スピーチ＆</a:t>
            </a:r>
          </a:p>
          <a:p>
            <a:pPr lvl="0"/>
            <a:r>
              <a:rPr lang="ja-JP" altLang="en-US" sz="1200">
                <a:solidFill>
                  <a:schemeClr val="dk1"/>
                </a:solidFill>
                <a:latin typeface="Meiryo" panose="020B0604030504040204" pitchFamily="34" charset="-128"/>
                <a:ea typeface="Meiryo" panose="020B0604030504040204" pitchFamily="34" charset="-128"/>
              </a:rPr>
              <a:t>　リフレクション</a:t>
            </a:r>
          </a:p>
          <a:p>
            <a:pPr marL="0" marR="0" lvl="0" indent="0" algn="l" rtl="0">
              <a:lnSpc>
                <a:spcPct val="100000"/>
              </a:lnSpc>
              <a:spcBef>
                <a:spcPts val="0"/>
              </a:spcBef>
              <a:spcAft>
                <a:spcPts val="0"/>
              </a:spcAft>
              <a:buNone/>
            </a:pP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Meiryo" panose="020B0604030504040204" pitchFamily="34" charset="-128"/>
              <a:ea typeface="Meiryo" panose="020B0604030504040204" pitchFamily="34" charset="-128"/>
              <a:sym typeface="Arial"/>
            </a:endParaRPr>
          </a:p>
        </p:txBody>
      </p:sp>
      <p:sp>
        <p:nvSpPr>
          <p:cNvPr id="23" name="Google Shape;90;p2">
            <a:extLst>
              <a:ext uri="{FF2B5EF4-FFF2-40B4-BE49-F238E27FC236}">
                <a16:creationId xmlns:a16="http://schemas.microsoft.com/office/drawing/2014/main" id="{2A60D01A-4D84-C142-8DF7-9D1583FD1DD2}"/>
              </a:ext>
            </a:extLst>
          </p:cNvPr>
          <p:cNvSpPr/>
          <p:nvPr/>
        </p:nvSpPr>
        <p:spPr>
          <a:xfrm>
            <a:off x="415775" y="5121157"/>
            <a:ext cx="3733500" cy="3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altLang="en-US" sz="2000" b="0" i="0" u="sng" strike="noStrike" cap="none" dirty="0">
                <a:solidFill>
                  <a:schemeClr val="dk1"/>
                </a:solidFill>
                <a:latin typeface="Meiryo" panose="020B0604030504040204" pitchFamily="34" charset="-128"/>
                <a:ea typeface="Meiryo" panose="020B0604030504040204" pitchFamily="34" charset="-128"/>
                <a:sym typeface="Arial"/>
              </a:rPr>
              <a:t>小学生向け</a:t>
            </a:r>
            <a:r>
              <a:rPr lang="ja" sz="2000" b="0" i="0" u="sng" strike="noStrike" cap="none" dirty="0">
                <a:solidFill>
                  <a:schemeClr val="dk1"/>
                </a:solidFill>
                <a:latin typeface="Meiryo" panose="020B0604030504040204" pitchFamily="34" charset="-128"/>
                <a:ea typeface="Meiryo" panose="020B0604030504040204" pitchFamily="34" charset="-128"/>
                <a:sym typeface="Arial"/>
              </a:rPr>
              <a:t>「問い」</a:t>
            </a:r>
            <a:r>
              <a:rPr lang="ja" altLang="en-US" sz="2000" b="0" i="0" u="sng" strike="noStrike" cap="none" dirty="0">
                <a:solidFill>
                  <a:schemeClr val="dk1"/>
                </a:solidFill>
                <a:latin typeface="Meiryo" panose="020B0604030504040204" pitchFamily="34" charset="-128"/>
                <a:ea typeface="Meiryo" panose="020B0604030504040204" pitchFamily="34" charset="-128"/>
                <a:sym typeface="Arial"/>
              </a:rPr>
              <a:t>テーマ</a:t>
            </a:r>
            <a:endParaRPr sz="2000" b="0" i="0" u="sng" strike="noStrike" cap="none" dirty="0">
              <a:solidFill>
                <a:schemeClr val="dk1"/>
              </a:solidFill>
              <a:latin typeface="Meiryo" panose="020B0604030504040204" pitchFamily="34" charset="-128"/>
              <a:ea typeface="Meiryo" panose="020B0604030504040204" pitchFamily="34" charset="-128"/>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ddda14a31b_0_0"/>
          <p:cNvSpPr/>
          <p:nvPr/>
        </p:nvSpPr>
        <p:spPr>
          <a:xfrm>
            <a:off x="331774" y="81298"/>
            <a:ext cx="6896100" cy="601200"/>
          </a:xfrm>
          <a:prstGeom prst="rect">
            <a:avLst/>
          </a:prstGeom>
          <a:solidFill>
            <a:srgbClr val="CDEBE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altLang="en-US" sz="1500" b="1" dirty="0"/>
              <a:t>１分スピーチシート</a:t>
            </a:r>
            <a:r>
              <a:rPr lang="en-US" altLang="ja" sz="1500" b="1" dirty="0"/>
              <a:t>    /     </a:t>
            </a:r>
            <a:r>
              <a:rPr lang="en-US" altLang="ja" sz="1500" b="1" dirty="0" err="1"/>
              <a:t>DeepL</a:t>
            </a:r>
            <a:r>
              <a:rPr lang="ja" altLang="en-US" sz="1500" b="1" dirty="0"/>
              <a:t>活用の仕方</a:t>
            </a:r>
            <a:endParaRPr sz="1500" b="1" dirty="0"/>
          </a:p>
        </p:txBody>
      </p:sp>
      <p:pic>
        <p:nvPicPr>
          <p:cNvPr id="168" name="Google Shape;168;gddda14a31b_0_0"/>
          <p:cNvPicPr preferRelativeResize="0"/>
          <p:nvPr/>
        </p:nvPicPr>
        <p:blipFill>
          <a:blip r:embed="rId3">
            <a:alphaModFix/>
          </a:blip>
          <a:stretch>
            <a:fillRect/>
          </a:stretch>
        </p:blipFill>
        <p:spPr>
          <a:xfrm>
            <a:off x="3599641" y="6323357"/>
            <a:ext cx="3888914" cy="3936401"/>
          </a:xfrm>
          <a:prstGeom prst="rect">
            <a:avLst/>
          </a:prstGeom>
          <a:noFill/>
          <a:ln>
            <a:solidFill>
              <a:schemeClr val="bg2"/>
            </a:solidFill>
          </a:ln>
        </p:spPr>
      </p:pic>
      <p:sp>
        <p:nvSpPr>
          <p:cNvPr id="176" name="Google Shape;176;gddda14a31b_0_0"/>
          <p:cNvSpPr/>
          <p:nvPr/>
        </p:nvSpPr>
        <p:spPr>
          <a:xfrm>
            <a:off x="352161" y="6229615"/>
            <a:ext cx="3733500" cy="3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sz="2000" u="sng">
                <a:solidFill>
                  <a:schemeClr val="hlink"/>
                </a:solidFill>
                <a:hlinkClick r:id="rId4"/>
              </a:rPr>
              <a:t>DeepL翻訳</a:t>
            </a:r>
            <a:r>
              <a:rPr lang="ja" sz="2000" u="sng">
                <a:solidFill>
                  <a:schemeClr val="dk1"/>
                </a:solidFill>
              </a:rPr>
              <a:t>の活用方法</a:t>
            </a:r>
            <a:endParaRPr sz="2000" b="0" i="0" u="sng" strike="noStrike" cap="none">
              <a:solidFill>
                <a:schemeClr val="dk1"/>
              </a:solidFill>
              <a:latin typeface="Arial"/>
              <a:ea typeface="Arial"/>
              <a:cs typeface="Arial"/>
              <a:sym typeface="Arial"/>
            </a:endParaRPr>
          </a:p>
        </p:txBody>
      </p:sp>
      <p:cxnSp>
        <p:nvCxnSpPr>
          <p:cNvPr id="177" name="Google Shape;177;gddda14a31b_0_0"/>
          <p:cNvCxnSpPr/>
          <p:nvPr/>
        </p:nvCxnSpPr>
        <p:spPr>
          <a:xfrm>
            <a:off x="331774" y="6143844"/>
            <a:ext cx="6475500" cy="0"/>
          </a:xfrm>
          <a:prstGeom prst="straightConnector1">
            <a:avLst/>
          </a:prstGeom>
          <a:noFill/>
          <a:ln w="9525" cap="flat" cmpd="sng">
            <a:solidFill>
              <a:schemeClr val="dk2"/>
            </a:solidFill>
            <a:prstDash val="lgDash"/>
            <a:round/>
            <a:headEnd type="none" w="sm" len="sm"/>
            <a:tailEnd type="none" w="sm" len="sm"/>
          </a:ln>
        </p:spPr>
      </p:cxnSp>
      <p:sp>
        <p:nvSpPr>
          <p:cNvPr id="178" name="Google Shape;178;gddda14a31b_0_0"/>
          <p:cNvSpPr/>
          <p:nvPr/>
        </p:nvSpPr>
        <p:spPr>
          <a:xfrm>
            <a:off x="3701484" y="7755181"/>
            <a:ext cx="3526390" cy="300000"/>
          </a:xfrm>
          <a:prstGeom prst="rect">
            <a:avLst/>
          </a:prstGeom>
          <a:noFill/>
          <a:ln w="19050" cap="flat" cmpd="sng">
            <a:solidFill>
              <a:srgbClr val="8ACE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ddda14a31b_0_0"/>
          <p:cNvSpPr/>
          <p:nvPr/>
        </p:nvSpPr>
        <p:spPr>
          <a:xfrm>
            <a:off x="3701484" y="8270557"/>
            <a:ext cx="3526390" cy="672000"/>
          </a:xfrm>
          <a:prstGeom prst="rect">
            <a:avLst/>
          </a:prstGeom>
          <a:noFill/>
          <a:ln w="19050" cap="flat" cmpd="sng">
            <a:solidFill>
              <a:srgbClr val="8ACE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ddda14a31b_0_0"/>
          <p:cNvSpPr/>
          <p:nvPr/>
        </p:nvSpPr>
        <p:spPr>
          <a:xfrm>
            <a:off x="136344" y="6855599"/>
            <a:ext cx="3318600" cy="14382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300"/>
              <a:t>１、調べたい用語を英語へ翻訳し、それをGoogle Chrome から検索する。</a:t>
            </a:r>
            <a:endParaRPr sz="1300"/>
          </a:p>
        </p:txBody>
      </p:sp>
      <p:sp>
        <p:nvSpPr>
          <p:cNvPr id="181" name="Google Shape;181;gddda14a31b_0_0"/>
          <p:cNvSpPr/>
          <p:nvPr/>
        </p:nvSpPr>
        <p:spPr>
          <a:xfrm>
            <a:off x="136344" y="8544990"/>
            <a:ext cx="3318600" cy="15183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300"/>
              <a:t>２、文章に書き出したい物事を、日本語から英語へ翻訳する。</a:t>
            </a:r>
            <a:endParaRPr sz="1300"/>
          </a:p>
        </p:txBody>
      </p:sp>
      <p:sp>
        <p:nvSpPr>
          <p:cNvPr id="28" name="Google Shape;175;gddda14a31b_0_0">
            <a:extLst>
              <a:ext uri="{FF2B5EF4-FFF2-40B4-BE49-F238E27FC236}">
                <a16:creationId xmlns:a16="http://schemas.microsoft.com/office/drawing/2014/main" id="{30C61E07-2635-EC4F-8B4E-05B869447A64}"/>
              </a:ext>
            </a:extLst>
          </p:cNvPr>
          <p:cNvSpPr/>
          <p:nvPr/>
        </p:nvSpPr>
        <p:spPr>
          <a:xfrm>
            <a:off x="4266050" y="9135705"/>
            <a:ext cx="2961824" cy="762612"/>
          </a:xfrm>
          <a:prstGeom prst="wedgeRoundRectCallout">
            <a:avLst>
              <a:gd name="adj1" fmla="val -5487"/>
              <a:gd name="adj2" fmla="val 78288"/>
              <a:gd name="adj3" fmla="val 0"/>
            </a:avLst>
          </a:prstGeom>
          <a:no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100">
                <a:latin typeface="Meiryo" panose="020B0604030504040204" pitchFamily="34" charset="-128"/>
                <a:ea typeface="Meiryo" panose="020B0604030504040204" pitchFamily="34" charset="-128"/>
              </a:rPr>
              <a:t>児童・生徒は伝えたいないようを、</a:t>
            </a:r>
            <a:endParaRPr lang="en-US" altLang="ja-JP" sz="1100" dirty="0">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ja-JP" altLang="en-US" sz="1100">
                <a:latin typeface="Meiryo" panose="020B0604030504040204" pitchFamily="34" charset="-128"/>
                <a:ea typeface="Meiryo" panose="020B0604030504040204" pitchFamily="34" charset="-128"/>
              </a:rPr>
              <a:t>日本語で入力し、音声を流して</a:t>
            </a:r>
            <a:endParaRPr lang="en-US" altLang="ja-JP" sz="1100" dirty="0">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ja-JP" altLang="en-US" sz="1100">
                <a:latin typeface="Meiryo" panose="020B0604030504040204" pitchFamily="34" charset="-128"/>
                <a:ea typeface="Meiryo" panose="020B0604030504040204" pitchFamily="34" charset="-128"/>
              </a:rPr>
              <a:t>真似をしてスピーチをする。</a:t>
            </a:r>
            <a:endParaRPr sz="1100" dirty="0">
              <a:latin typeface="Meiryo" panose="020B0604030504040204" pitchFamily="34" charset="-128"/>
              <a:ea typeface="Meiryo" panose="020B0604030504040204" pitchFamily="34" charset="-128"/>
            </a:endParaRPr>
          </a:p>
        </p:txBody>
      </p:sp>
      <p:sp>
        <p:nvSpPr>
          <p:cNvPr id="2" name="円/楕円 1">
            <a:extLst>
              <a:ext uri="{FF2B5EF4-FFF2-40B4-BE49-F238E27FC236}">
                <a16:creationId xmlns:a16="http://schemas.microsoft.com/office/drawing/2014/main" id="{9165B7C7-88AB-EA4C-9EBC-57F997CD20A6}"/>
              </a:ext>
            </a:extLst>
          </p:cNvPr>
          <p:cNvSpPr/>
          <p:nvPr/>
        </p:nvSpPr>
        <p:spPr>
          <a:xfrm>
            <a:off x="5544098" y="9834880"/>
            <a:ext cx="521422" cy="424878"/>
          </a:xfrm>
          <a:prstGeom prst="ellipse">
            <a:avLst/>
          </a:prstGeom>
          <a:noFill/>
          <a:ln>
            <a:solidFill>
              <a:srgbClr val="8BC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765C055-946D-774D-878D-122BB46530F3}"/>
              </a:ext>
            </a:extLst>
          </p:cNvPr>
          <p:cNvPicPr>
            <a:picLocks noChangeAspect="1"/>
          </p:cNvPicPr>
          <p:nvPr/>
        </p:nvPicPr>
        <p:blipFill>
          <a:blip r:embed="rId5"/>
          <a:stretch>
            <a:fillRect/>
          </a:stretch>
        </p:blipFill>
        <p:spPr>
          <a:xfrm>
            <a:off x="331774" y="787987"/>
            <a:ext cx="3733500" cy="5355857"/>
          </a:xfrm>
          <a:prstGeom prst="rect">
            <a:avLst/>
          </a:prstGeom>
        </p:spPr>
      </p:pic>
      <p:sp>
        <p:nvSpPr>
          <p:cNvPr id="29" name="Google Shape;163;gddda14a31b_0_0">
            <a:extLst>
              <a:ext uri="{FF2B5EF4-FFF2-40B4-BE49-F238E27FC236}">
                <a16:creationId xmlns:a16="http://schemas.microsoft.com/office/drawing/2014/main" id="{56460EC8-5644-984D-837D-A32BD00B5B74}"/>
              </a:ext>
            </a:extLst>
          </p:cNvPr>
          <p:cNvSpPr/>
          <p:nvPr/>
        </p:nvSpPr>
        <p:spPr>
          <a:xfrm>
            <a:off x="4356140" y="862009"/>
            <a:ext cx="2916836" cy="697711"/>
          </a:xfrm>
          <a:prstGeom prst="wedgeRoundRectCallout">
            <a:avLst>
              <a:gd name="adj1" fmla="val -61465"/>
              <a:gd name="adj2" fmla="val 23605"/>
              <a:gd name="adj3" fmla="val 0"/>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100" dirty="0">
                <a:latin typeface="Meiryo" panose="020B0604030504040204" pitchFamily="34" charset="-128"/>
                <a:ea typeface="Meiryo" panose="020B0604030504040204" pitchFamily="34" charset="-128"/>
              </a:rPr>
              <a:t>１</a:t>
            </a:r>
            <a:r>
              <a:rPr lang="en-US" altLang="ja" sz="1100" dirty="0">
                <a:latin typeface="Meiryo" panose="020B0604030504040204" pitchFamily="34" charset="-128"/>
                <a:ea typeface="Meiryo" panose="020B0604030504040204" pitchFamily="34" charset="-128"/>
              </a:rPr>
              <a:t>. </a:t>
            </a:r>
            <a:r>
              <a:rPr lang="ja" sz="1100" dirty="0">
                <a:latin typeface="Meiryo" panose="020B0604030504040204" pitchFamily="34" charset="-128"/>
                <a:ea typeface="Meiryo" panose="020B0604030504040204" pitchFamily="34" charset="-128"/>
              </a:rPr>
              <a:t>児童・生徒は</a:t>
            </a:r>
            <a:r>
              <a:rPr lang="ja" altLang="en-US" sz="1100" dirty="0">
                <a:latin typeface="Meiryo" panose="020B0604030504040204" pitchFamily="34" charset="-128"/>
                <a:ea typeface="Meiryo" panose="020B0604030504040204" pitchFamily="34" charset="-128"/>
              </a:rPr>
              <a:t>ターゲット例文</a:t>
            </a:r>
            <a:r>
              <a:rPr lang="en-US" altLang="ja" sz="1100" dirty="0">
                <a:latin typeface="Meiryo" panose="020B0604030504040204" pitchFamily="34" charset="-128"/>
                <a:ea typeface="Meiryo" panose="020B0604030504040204" pitchFamily="34" charset="-128"/>
              </a:rPr>
              <a:t>	</a:t>
            </a:r>
            <a:r>
              <a:rPr lang="ja" sz="1100" dirty="0">
                <a:latin typeface="Meiryo" panose="020B0604030504040204" pitchFamily="34" charset="-128"/>
                <a:ea typeface="Meiryo" panose="020B0604030504040204" pitchFamily="34" charset="-128"/>
              </a:rPr>
              <a:t>、</a:t>
            </a:r>
            <a:endParaRPr lang="en-US" altLang="ja" sz="1100" dirty="0">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ja" altLang="en-US" sz="1100" dirty="0">
                <a:latin typeface="Meiryo" panose="020B0604030504040204" pitchFamily="34" charset="-128"/>
                <a:ea typeface="Meiryo" panose="020B0604030504040204" pitchFamily="34" charset="-128"/>
              </a:rPr>
              <a:t>　　テーマを</a:t>
            </a:r>
            <a:r>
              <a:rPr lang="ja" sz="1100" dirty="0">
                <a:latin typeface="Meiryo" panose="020B0604030504040204" pitchFamily="34" charset="-128"/>
                <a:ea typeface="Meiryo" panose="020B0604030504040204" pitchFamily="34" charset="-128"/>
              </a:rPr>
              <a:t>書き込む</a:t>
            </a:r>
            <a:endParaRPr sz="1100" dirty="0">
              <a:latin typeface="Meiryo" panose="020B0604030504040204" pitchFamily="34" charset="-128"/>
              <a:ea typeface="Meiryo" panose="020B0604030504040204" pitchFamily="34" charset="-128"/>
            </a:endParaRPr>
          </a:p>
        </p:txBody>
      </p:sp>
      <p:sp>
        <p:nvSpPr>
          <p:cNvPr id="30" name="Google Shape;165;gddda14a31b_0_0">
            <a:extLst>
              <a:ext uri="{FF2B5EF4-FFF2-40B4-BE49-F238E27FC236}">
                <a16:creationId xmlns:a16="http://schemas.microsoft.com/office/drawing/2014/main" id="{0079C051-539B-C64F-A4C1-35953FF5AE95}"/>
              </a:ext>
            </a:extLst>
          </p:cNvPr>
          <p:cNvSpPr/>
          <p:nvPr/>
        </p:nvSpPr>
        <p:spPr>
          <a:xfrm>
            <a:off x="4356140" y="1678352"/>
            <a:ext cx="2916837" cy="642144"/>
          </a:xfrm>
          <a:prstGeom prst="roundRect">
            <a:avLst>
              <a:gd name="adj" fmla="val 16667"/>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100" dirty="0">
                <a:latin typeface="Meiryo" panose="020B0604030504040204" pitchFamily="34" charset="-128"/>
                <a:ea typeface="Meiryo" panose="020B0604030504040204" pitchFamily="34" charset="-128"/>
              </a:rPr>
              <a:t>２</a:t>
            </a:r>
            <a:r>
              <a:rPr lang="en-US" altLang="ja" sz="1100" dirty="0">
                <a:latin typeface="Meiryo" panose="020B0604030504040204" pitchFamily="34" charset="-128"/>
                <a:ea typeface="Meiryo" panose="020B0604030504040204" pitchFamily="34" charset="-128"/>
              </a:rPr>
              <a:t>. </a:t>
            </a:r>
            <a:r>
              <a:rPr lang="ja" altLang="en-US" sz="1100" dirty="0">
                <a:latin typeface="Meiryo" panose="020B0604030504040204" pitchFamily="34" charset="-128"/>
                <a:ea typeface="Meiryo" panose="020B0604030504040204" pitchFamily="34" charset="-128"/>
              </a:rPr>
              <a:t>伝えたいことを</a:t>
            </a:r>
            <a:r>
              <a:rPr lang="ja" sz="1100" dirty="0">
                <a:latin typeface="Meiryo" panose="020B0604030504040204" pitchFamily="34" charset="-128"/>
                <a:ea typeface="Meiryo" panose="020B0604030504040204" pitchFamily="34" charset="-128"/>
              </a:rPr>
              <a:t>リサーチをする</a:t>
            </a:r>
            <a:br>
              <a:rPr lang="en-US" altLang="ja" sz="1100" dirty="0">
                <a:latin typeface="Meiryo" panose="020B0604030504040204" pitchFamily="34" charset="-128"/>
                <a:ea typeface="Meiryo" panose="020B0604030504040204" pitchFamily="34" charset="-128"/>
              </a:rPr>
            </a:br>
            <a:r>
              <a:rPr lang="ja" altLang="en-US" sz="1100" dirty="0">
                <a:latin typeface="Meiryo" panose="020B0604030504040204" pitchFamily="34" charset="-128"/>
                <a:ea typeface="Meiryo" panose="020B0604030504040204" pitchFamily="34" charset="-128"/>
              </a:rPr>
              <a:t>　</a:t>
            </a:r>
            <a:r>
              <a:rPr lang="en-US" altLang="ja" sz="1100" dirty="0">
                <a:latin typeface="Meiryo" panose="020B0604030504040204" pitchFamily="34" charset="-128"/>
                <a:ea typeface="Meiryo" panose="020B0604030504040204" pitchFamily="34" charset="-128"/>
              </a:rPr>
              <a:t>  (</a:t>
            </a:r>
            <a:r>
              <a:rPr lang="ja" altLang="en-US" sz="1100" dirty="0">
                <a:latin typeface="Meiryo" panose="020B0604030504040204" pitchFamily="34" charset="-128"/>
                <a:ea typeface="Meiryo" panose="020B0604030504040204" pitchFamily="34" charset="-128"/>
              </a:rPr>
              <a:t>日本語でよい）</a:t>
            </a:r>
            <a:endParaRPr sz="1100" dirty="0">
              <a:latin typeface="Meiryo" panose="020B0604030504040204" pitchFamily="34" charset="-128"/>
              <a:ea typeface="Meiryo" panose="020B0604030504040204" pitchFamily="34" charset="-128"/>
            </a:endParaRPr>
          </a:p>
        </p:txBody>
      </p:sp>
      <p:sp>
        <p:nvSpPr>
          <p:cNvPr id="31" name="Google Shape;166;gddda14a31b_0_0">
            <a:extLst>
              <a:ext uri="{FF2B5EF4-FFF2-40B4-BE49-F238E27FC236}">
                <a16:creationId xmlns:a16="http://schemas.microsoft.com/office/drawing/2014/main" id="{4E776865-0D96-C44A-82F0-9C79893C1CBD}"/>
              </a:ext>
            </a:extLst>
          </p:cNvPr>
          <p:cNvSpPr/>
          <p:nvPr/>
        </p:nvSpPr>
        <p:spPr>
          <a:xfrm>
            <a:off x="4356140" y="2441705"/>
            <a:ext cx="2916838" cy="911066"/>
          </a:xfrm>
          <a:prstGeom prst="wedgeRoundRectCallout">
            <a:avLst>
              <a:gd name="adj1" fmla="val -61465"/>
              <a:gd name="adj2" fmla="val -60537"/>
              <a:gd name="adj3" fmla="val 0"/>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100" dirty="0">
                <a:latin typeface="Meiryo" panose="020B0604030504040204" pitchFamily="34" charset="-128"/>
                <a:ea typeface="Meiryo" panose="020B0604030504040204" pitchFamily="34" charset="-128"/>
              </a:rPr>
              <a:t>３</a:t>
            </a:r>
            <a:r>
              <a:rPr lang="en-US" altLang="ja" sz="1100" dirty="0">
                <a:latin typeface="Meiryo" panose="020B0604030504040204" pitchFamily="34" charset="-128"/>
                <a:ea typeface="Meiryo" panose="020B0604030504040204" pitchFamily="34" charset="-128"/>
              </a:rPr>
              <a:t>. </a:t>
            </a:r>
            <a:r>
              <a:rPr lang="ja" altLang="en-US" sz="1100" dirty="0">
                <a:latin typeface="Meiryo" panose="020B0604030504040204" pitchFamily="34" charset="-128"/>
                <a:ea typeface="Meiryo" panose="020B0604030504040204" pitchFamily="34" charset="-128"/>
              </a:rPr>
              <a:t>学んだ英語を</a:t>
            </a:r>
            <a:r>
              <a:rPr lang="ja" sz="1100" dirty="0">
                <a:latin typeface="Meiryo" panose="020B0604030504040204" pitchFamily="34" charset="-128"/>
                <a:ea typeface="Meiryo" panose="020B0604030504040204" pitchFamily="34" charset="-128"/>
              </a:rPr>
              <a:t>応用し、リサーチをもと</a:t>
            </a:r>
            <a:endParaRPr lang="en-US" altLang="ja" sz="1100" dirty="0">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ja" altLang="en-US" sz="1100" dirty="0">
                <a:latin typeface="Meiryo" panose="020B0604030504040204" pitchFamily="34" charset="-128"/>
                <a:ea typeface="Meiryo" panose="020B0604030504040204" pitchFamily="34" charset="-128"/>
              </a:rPr>
              <a:t>　</a:t>
            </a:r>
            <a:r>
              <a:rPr lang="en-US" altLang="ja" sz="1100" dirty="0">
                <a:latin typeface="Meiryo" panose="020B0604030504040204" pitchFamily="34" charset="-128"/>
                <a:ea typeface="Meiryo" panose="020B0604030504040204" pitchFamily="34" charset="-128"/>
              </a:rPr>
              <a:t>  </a:t>
            </a:r>
            <a:r>
              <a:rPr lang="ja" sz="1100" dirty="0">
                <a:latin typeface="Meiryo" panose="020B0604030504040204" pitchFamily="34" charset="-128"/>
                <a:ea typeface="Meiryo" panose="020B0604030504040204" pitchFamily="34" charset="-128"/>
              </a:rPr>
              <a:t>に文章を書く（DeepL翻訳）</a:t>
            </a:r>
            <a:endParaRPr sz="1100" dirty="0">
              <a:latin typeface="Meiryo" panose="020B0604030504040204" pitchFamily="34" charset="-128"/>
              <a:ea typeface="Meiryo" panose="020B0604030504040204" pitchFamily="34" charset="-128"/>
            </a:endParaRPr>
          </a:p>
        </p:txBody>
      </p:sp>
      <p:sp>
        <p:nvSpPr>
          <p:cNvPr id="32" name="Google Shape;170;gddda14a31b_0_0">
            <a:extLst>
              <a:ext uri="{FF2B5EF4-FFF2-40B4-BE49-F238E27FC236}">
                <a16:creationId xmlns:a16="http://schemas.microsoft.com/office/drawing/2014/main" id="{49338D1E-2144-C64E-A047-0D3FAD5B1C2F}"/>
              </a:ext>
            </a:extLst>
          </p:cNvPr>
          <p:cNvSpPr txBox="1"/>
          <p:nvPr/>
        </p:nvSpPr>
        <p:spPr>
          <a:xfrm rot="-5400000">
            <a:off x="3554688" y="1858489"/>
            <a:ext cx="735152" cy="32567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solidFill>
                  <a:srgbClr val="5CA3A1"/>
                </a:solidFill>
              </a:rPr>
              <a:t>発表前</a:t>
            </a:r>
            <a:endParaRPr b="1">
              <a:solidFill>
                <a:srgbClr val="5CA3A1"/>
              </a:solidFill>
            </a:endParaRPr>
          </a:p>
        </p:txBody>
      </p:sp>
      <p:sp>
        <p:nvSpPr>
          <p:cNvPr id="33" name="Google Shape;171;gddda14a31b_0_0">
            <a:extLst>
              <a:ext uri="{FF2B5EF4-FFF2-40B4-BE49-F238E27FC236}">
                <a16:creationId xmlns:a16="http://schemas.microsoft.com/office/drawing/2014/main" id="{BB35CE03-AF39-BE44-A538-2FC52094DDDD}"/>
              </a:ext>
            </a:extLst>
          </p:cNvPr>
          <p:cNvSpPr txBox="1"/>
          <p:nvPr/>
        </p:nvSpPr>
        <p:spPr>
          <a:xfrm rot="-5400000">
            <a:off x="3554688" y="3784514"/>
            <a:ext cx="735152" cy="32567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solidFill>
                  <a:srgbClr val="F1C232"/>
                </a:solidFill>
              </a:rPr>
              <a:t>発表後</a:t>
            </a:r>
            <a:endParaRPr b="1">
              <a:solidFill>
                <a:srgbClr val="F1C232"/>
              </a:solidFill>
            </a:endParaRPr>
          </a:p>
        </p:txBody>
      </p:sp>
      <p:sp>
        <p:nvSpPr>
          <p:cNvPr id="34" name="Google Shape;173;gddda14a31b_0_0">
            <a:extLst>
              <a:ext uri="{FF2B5EF4-FFF2-40B4-BE49-F238E27FC236}">
                <a16:creationId xmlns:a16="http://schemas.microsoft.com/office/drawing/2014/main" id="{4C1DE753-A454-794D-B969-5062406370BF}"/>
              </a:ext>
            </a:extLst>
          </p:cNvPr>
          <p:cNvSpPr/>
          <p:nvPr/>
        </p:nvSpPr>
        <p:spPr>
          <a:xfrm>
            <a:off x="4356140" y="3471934"/>
            <a:ext cx="2916836" cy="697711"/>
          </a:xfrm>
          <a:prstGeom prst="wedgeRoundRectCallout">
            <a:avLst>
              <a:gd name="adj1" fmla="val -61465"/>
              <a:gd name="adj2" fmla="val -57952"/>
              <a:gd name="adj3" fmla="val 0"/>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100" dirty="0">
                <a:latin typeface="Meiryo" panose="020B0604030504040204" pitchFamily="34" charset="-128"/>
                <a:ea typeface="Meiryo" panose="020B0604030504040204" pitchFamily="34" charset="-128"/>
              </a:rPr>
              <a:t>４</a:t>
            </a:r>
            <a:r>
              <a:rPr lang="en-US" altLang="ja" sz="1100" dirty="0">
                <a:latin typeface="Meiryo" panose="020B0604030504040204" pitchFamily="34" charset="-128"/>
                <a:ea typeface="Meiryo" panose="020B0604030504040204" pitchFamily="34" charset="-128"/>
              </a:rPr>
              <a:t>. </a:t>
            </a:r>
            <a:r>
              <a:rPr lang="ja" sz="1100" dirty="0">
                <a:latin typeface="Meiryo" panose="020B0604030504040204" pitchFamily="34" charset="-128"/>
                <a:ea typeface="Meiryo" panose="020B0604030504040204" pitchFamily="34" charset="-128"/>
              </a:rPr>
              <a:t>児童・生徒は他の生徒から学んだこと</a:t>
            </a:r>
            <a:endParaRPr lang="en-US" altLang="ja" sz="1100" dirty="0">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en-US" altLang="ja" sz="1100" dirty="0">
                <a:latin typeface="Meiryo" panose="020B0604030504040204" pitchFamily="34" charset="-128"/>
                <a:ea typeface="Meiryo" panose="020B0604030504040204" pitchFamily="34" charset="-128"/>
              </a:rPr>
              <a:t>     </a:t>
            </a:r>
            <a:r>
              <a:rPr lang="ja" sz="1100" dirty="0">
                <a:latin typeface="Meiryo" panose="020B0604030504040204" pitchFamily="34" charset="-128"/>
                <a:ea typeface="Meiryo" panose="020B0604030504040204" pitchFamily="34" charset="-128"/>
              </a:rPr>
              <a:t>を書く。リスニングができているかを</a:t>
            </a:r>
            <a:endParaRPr lang="en-US" altLang="ja" sz="1100" dirty="0">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en-US" altLang="ja" sz="1100" dirty="0">
                <a:latin typeface="Meiryo" panose="020B0604030504040204" pitchFamily="34" charset="-128"/>
                <a:ea typeface="Meiryo" panose="020B0604030504040204" pitchFamily="34" charset="-128"/>
              </a:rPr>
              <a:t>      </a:t>
            </a:r>
            <a:r>
              <a:rPr lang="ja" sz="1100" dirty="0">
                <a:latin typeface="Meiryo" panose="020B0604030504040204" pitchFamily="34" charset="-128"/>
                <a:ea typeface="Meiryo" panose="020B0604030504040204" pitchFamily="34" charset="-128"/>
              </a:rPr>
              <a:t>確認する指標になる</a:t>
            </a:r>
            <a:endParaRPr sz="1100" dirty="0">
              <a:latin typeface="Meiryo" panose="020B0604030504040204" pitchFamily="34" charset="-128"/>
              <a:ea typeface="Meiryo" panose="020B0604030504040204" pitchFamily="34" charset="-128"/>
            </a:endParaRPr>
          </a:p>
        </p:txBody>
      </p:sp>
      <p:sp>
        <p:nvSpPr>
          <p:cNvPr id="35" name="Google Shape;174;gddda14a31b_0_0">
            <a:extLst>
              <a:ext uri="{FF2B5EF4-FFF2-40B4-BE49-F238E27FC236}">
                <a16:creationId xmlns:a16="http://schemas.microsoft.com/office/drawing/2014/main" id="{04385B4A-0896-0844-B92E-8AF91E6812BC}"/>
              </a:ext>
            </a:extLst>
          </p:cNvPr>
          <p:cNvSpPr/>
          <p:nvPr/>
        </p:nvSpPr>
        <p:spPr>
          <a:xfrm>
            <a:off x="4356140" y="4288809"/>
            <a:ext cx="2916836" cy="697711"/>
          </a:xfrm>
          <a:prstGeom prst="wedgeRoundRectCallout">
            <a:avLst>
              <a:gd name="adj1" fmla="val -61465"/>
              <a:gd name="adj2" fmla="val -42139"/>
              <a:gd name="adj3" fmla="val 0"/>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100" dirty="0">
                <a:latin typeface="Meiryo" panose="020B0604030504040204" pitchFamily="34" charset="-128"/>
                <a:ea typeface="Meiryo" panose="020B0604030504040204" pitchFamily="34" charset="-128"/>
              </a:rPr>
              <a:t>５</a:t>
            </a:r>
            <a:r>
              <a:rPr lang="en-US" altLang="ja" sz="1100" dirty="0">
                <a:latin typeface="Meiryo" panose="020B0604030504040204" pitchFamily="34" charset="-128"/>
                <a:ea typeface="Meiryo" panose="020B0604030504040204" pitchFamily="34" charset="-128"/>
              </a:rPr>
              <a:t>. </a:t>
            </a:r>
            <a:r>
              <a:rPr lang="ja" sz="1100" dirty="0">
                <a:latin typeface="Meiryo" panose="020B0604030504040204" pitchFamily="34" charset="-128"/>
                <a:ea typeface="Meiryo" panose="020B0604030504040204" pitchFamily="34" charset="-128"/>
              </a:rPr>
              <a:t>自身の発表のふりかえりをする。</a:t>
            </a:r>
            <a:endParaRPr lang="en-US" altLang="ja" sz="1100" dirty="0">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en-US" altLang="ja" sz="1100" dirty="0">
                <a:latin typeface="Meiryo" panose="020B0604030504040204" pitchFamily="34" charset="-128"/>
                <a:ea typeface="Meiryo" panose="020B0604030504040204" pitchFamily="34" charset="-128"/>
              </a:rPr>
              <a:t>     </a:t>
            </a:r>
            <a:r>
              <a:rPr lang="ja" sz="1100" dirty="0">
                <a:latin typeface="Meiryo" panose="020B0604030504040204" pitchFamily="34" charset="-128"/>
                <a:ea typeface="Meiryo" panose="020B0604030504040204" pitchFamily="34" charset="-128"/>
              </a:rPr>
              <a:t>児童・生徒は３段階</a:t>
            </a:r>
            <a:r>
              <a:rPr lang="ja" altLang="en-US" sz="1100" dirty="0">
                <a:latin typeface="Meiryo" panose="020B0604030504040204" pitchFamily="34" charset="-128"/>
                <a:ea typeface="Meiryo" panose="020B0604030504040204" pitchFamily="34" charset="-128"/>
              </a:rPr>
              <a:t>自己評価をする。</a:t>
            </a:r>
            <a:endParaRPr sz="1100" dirty="0">
              <a:latin typeface="Meiryo" panose="020B0604030504040204" pitchFamily="34" charset="-128"/>
              <a:ea typeface="Meiryo" panose="020B0604030504040204" pitchFamily="34" charset="-128"/>
            </a:endParaRPr>
          </a:p>
        </p:txBody>
      </p:sp>
      <p:sp>
        <p:nvSpPr>
          <p:cNvPr id="36" name="Google Shape;175;gddda14a31b_0_0">
            <a:extLst>
              <a:ext uri="{FF2B5EF4-FFF2-40B4-BE49-F238E27FC236}">
                <a16:creationId xmlns:a16="http://schemas.microsoft.com/office/drawing/2014/main" id="{AB742201-BD20-D649-A8EA-50AD8B4D6D81}"/>
              </a:ext>
            </a:extLst>
          </p:cNvPr>
          <p:cNvSpPr/>
          <p:nvPr/>
        </p:nvSpPr>
        <p:spPr>
          <a:xfrm>
            <a:off x="4356140" y="5107084"/>
            <a:ext cx="2916835" cy="843612"/>
          </a:xfrm>
          <a:prstGeom prst="wedgeRoundRectCallout">
            <a:avLst>
              <a:gd name="adj1" fmla="val -73408"/>
              <a:gd name="adj2" fmla="val -56270"/>
              <a:gd name="adj3" fmla="val 0"/>
            </a:avLst>
          </a:prstGeom>
          <a:no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100" dirty="0">
                <a:latin typeface="Meiryo" panose="020B0604030504040204" pitchFamily="34" charset="-128"/>
                <a:ea typeface="Meiryo" panose="020B0604030504040204" pitchFamily="34" charset="-128"/>
              </a:rPr>
              <a:t>６</a:t>
            </a:r>
            <a:r>
              <a:rPr lang="en-US" altLang="ja" sz="1100" dirty="0">
                <a:latin typeface="Meiryo" panose="020B0604030504040204" pitchFamily="34" charset="-128"/>
                <a:ea typeface="Meiryo" panose="020B0604030504040204" pitchFamily="34" charset="-128"/>
              </a:rPr>
              <a:t>. </a:t>
            </a:r>
            <a:r>
              <a:rPr lang="ja" altLang="en-US" sz="1100" dirty="0">
                <a:latin typeface="Meiryo" panose="020B0604030504040204" pitchFamily="34" charset="-128"/>
                <a:ea typeface="Meiryo" panose="020B0604030504040204" pitchFamily="34" charset="-128"/>
              </a:rPr>
              <a:t>先生がスピーチを聞くことができた</a:t>
            </a:r>
            <a:endParaRPr lang="en-US" altLang="ja" sz="1100" dirty="0">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ja" altLang="en-US" sz="1100" dirty="0">
                <a:latin typeface="Meiryo" panose="020B0604030504040204" pitchFamily="34" charset="-128"/>
                <a:ea typeface="Meiryo" panose="020B0604030504040204" pitchFamily="34" charset="-128"/>
              </a:rPr>
              <a:t>　</a:t>
            </a:r>
            <a:r>
              <a:rPr lang="en-US" altLang="ja" sz="1100" dirty="0">
                <a:latin typeface="Meiryo" panose="020B0604030504040204" pitchFamily="34" charset="-128"/>
                <a:ea typeface="Meiryo" panose="020B0604030504040204" pitchFamily="34" charset="-128"/>
              </a:rPr>
              <a:t>  </a:t>
            </a:r>
            <a:r>
              <a:rPr lang="ja" altLang="en-US" sz="1100" dirty="0">
                <a:latin typeface="Meiryo" panose="020B0604030504040204" pitchFamily="34" charset="-128"/>
                <a:ea typeface="Meiryo" panose="020B0604030504040204" pitchFamily="34" charset="-128"/>
              </a:rPr>
              <a:t>生徒には、時々評価する。</a:t>
            </a:r>
            <a:endParaRPr sz="1100" dirty="0">
              <a:latin typeface="Meiryo" panose="020B0604030504040204" pitchFamily="34" charset="-128"/>
              <a:ea typeface="Meiryo" panose="020B0604030504040204" pitchFamily="34" charset="-128"/>
            </a:endParaRPr>
          </a:p>
        </p:txBody>
      </p:sp>
      <p:cxnSp>
        <p:nvCxnSpPr>
          <p:cNvPr id="37" name="Google Shape;177;gddda14a31b_0_0">
            <a:extLst>
              <a:ext uri="{FF2B5EF4-FFF2-40B4-BE49-F238E27FC236}">
                <a16:creationId xmlns:a16="http://schemas.microsoft.com/office/drawing/2014/main" id="{2D240C9D-28DE-5145-A7DB-B97BE470FAB8}"/>
              </a:ext>
            </a:extLst>
          </p:cNvPr>
          <p:cNvCxnSpPr/>
          <p:nvPr/>
        </p:nvCxnSpPr>
        <p:spPr>
          <a:xfrm>
            <a:off x="8944175" y="6836206"/>
            <a:ext cx="6475500" cy="0"/>
          </a:xfrm>
          <a:prstGeom prst="straightConnector1">
            <a:avLst/>
          </a:prstGeom>
          <a:noFill/>
          <a:ln w="9525" cap="flat" cmpd="sng">
            <a:solidFill>
              <a:schemeClr val="dk2"/>
            </a:solidFill>
            <a:prstDash val="lgDash"/>
            <a:round/>
            <a:headEnd type="none" w="sm" len="sm"/>
            <a:tailEnd type="none" w="sm" len="sm"/>
          </a:ln>
        </p:spPr>
      </p:cxnSp>
      <p:sp>
        <p:nvSpPr>
          <p:cNvPr id="38" name="Google Shape;164;gddda14a31b_0_0">
            <a:extLst>
              <a:ext uri="{FF2B5EF4-FFF2-40B4-BE49-F238E27FC236}">
                <a16:creationId xmlns:a16="http://schemas.microsoft.com/office/drawing/2014/main" id="{696889A0-6325-1740-8799-E84BE77011FF}"/>
              </a:ext>
            </a:extLst>
          </p:cNvPr>
          <p:cNvSpPr/>
          <p:nvPr/>
        </p:nvSpPr>
        <p:spPr>
          <a:xfrm>
            <a:off x="311374" y="1062813"/>
            <a:ext cx="3718254" cy="530415"/>
          </a:xfrm>
          <a:prstGeom prst="rect">
            <a:avLst/>
          </a:prstGeom>
          <a:noFill/>
          <a:ln w="19050" cap="flat" cmpd="sng">
            <a:solidFill>
              <a:srgbClr val="5CA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gddda14a31b_0_0">
            <a:extLst>
              <a:ext uri="{FF2B5EF4-FFF2-40B4-BE49-F238E27FC236}">
                <a16:creationId xmlns:a16="http://schemas.microsoft.com/office/drawing/2014/main" id="{8DAECCA9-70FB-8B44-A55F-6117A231DD55}"/>
              </a:ext>
            </a:extLst>
          </p:cNvPr>
          <p:cNvSpPr/>
          <p:nvPr/>
        </p:nvSpPr>
        <p:spPr>
          <a:xfrm>
            <a:off x="311374" y="1736543"/>
            <a:ext cx="3718252" cy="1191769"/>
          </a:xfrm>
          <a:prstGeom prst="rect">
            <a:avLst/>
          </a:prstGeom>
          <a:noFill/>
          <a:ln w="19050" cap="flat" cmpd="sng">
            <a:solidFill>
              <a:srgbClr val="5CA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2;gddda14a31b_0_0">
            <a:extLst>
              <a:ext uri="{FF2B5EF4-FFF2-40B4-BE49-F238E27FC236}">
                <a16:creationId xmlns:a16="http://schemas.microsoft.com/office/drawing/2014/main" id="{06A160B7-B9A4-0B4E-BF85-D250DE64C94D}"/>
              </a:ext>
            </a:extLst>
          </p:cNvPr>
          <p:cNvSpPr/>
          <p:nvPr/>
        </p:nvSpPr>
        <p:spPr>
          <a:xfrm>
            <a:off x="313770" y="3100658"/>
            <a:ext cx="3725681" cy="3043613"/>
          </a:xfrm>
          <a:prstGeom prst="rect">
            <a:avLst/>
          </a:prstGeom>
          <a:no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gddda14a28c_0_53"/>
          <p:cNvGrpSpPr/>
          <p:nvPr/>
        </p:nvGrpSpPr>
        <p:grpSpPr>
          <a:xfrm>
            <a:off x="2540875" y="143950"/>
            <a:ext cx="4743259" cy="400200"/>
            <a:chOff x="1449500" y="995200"/>
            <a:chExt cx="4743259" cy="400200"/>
          </a:xfrm>
        </p:grpSpPr>
        <p:grpSp>
          <p:nvGrpSpPr>
            <p:cNvPr id="187" name="Google Shape;187;gddda14a28c_0_53"/>
            <p:cNvGrpSpPr/>
            <p:nvPr/>
          </p:nvGrpSpPr>
          <p:grpSpPr>
            <a:xfrm>
              <a:off x="1449500" y="995200"/>
              <a:ext cx="2701200" cy="400200"/>
              <a:chOff x="4301250" y="976375"/>
              <a:chExt cx="2701200" cy="400200"/>
            </a:xfrm>
          </p:grpSpPr>
          <p:cxnSp>
            <p:nvCxnSpPr>
              <p:cNvPr id="188" name="Google Shape;188;gddda14a28c_0_53"/>
              <p:cNvCxnSpPr/>
              <p:nvPr/>
            </p:nvCxnSpPr>
            <p:spPr>
              <a:xfrm>
                <a:off x="4988250" y="1261175"/>
                <a:ext cx="2014200" cy="0"/>
              </a:xfrm>
              <a:prstGeom prst="straightConnector1">
                <a:avLst/>
              </a:prstGeom>
              <a:noFill/>
              <a:ln w="9525" cap="flat" cmpd="sng">
                <a:solidFill>
                  <a:schemeClr val="dk2"/>
                </a:solidFill>
                <a:prstDash val="solid"/>
                <a:round/>
                <a:headEnd type="none" w="med" len="med"/>
                <a:tailEnd type="none" w="med" len="med"/>
              </a:ln>
            </p:spPr>
          </p:cxnSp>
          <p:sp>
            <p:nvSpPr>
              <p:cNvPr id="189" name="Google Shape;189;gddda14a28c_0_53"/>
              <p:cNvSpPr txBox="1"/>
              <p:nvPr/>
            </p:nvSpPr>
            <p:spPr>
              <a:xfrm>
                <a:off x="4301250" y="976375"/>
                <a:ext cx="6870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sz="1300"/>
                  <a:t>Name</a:t>
                </a:r>
                <a:endParaRPr sz="1300"/>
              </a:p>
            </p:txBody>
          </p:sp>
        </p:grpSp>
        <p:cxnSp>
          <p:nvCxnSpPr>
            <p:cNvPr id="190" name="Google Shape;190;gddda14a28c_0_53"/>
            <p:cNvCxnSpPr/>
            <p:nvPr/>
          </p:nvCxnSpPr>
          <p:spPr>
            <a:xfrm>
              <a:off x="4734459" y="1280000"/>
              <a:ext cx="1458300" cy="0"/>
            </a:xfrm>
            <a:prstGeom prst="straightConnector1">
              <a:avLst/>
            </a:prstGeom>
            <a:noFill/>
            <a:ln w="9525" cap="flat" cmpd="sng">
              <a:solidFill>
                <a:schemeClr val="dk2"/>
              </a:solidFill>
              <a:prstDash val="solid"/>
              <a:round/>
              <a:headEnd type="none" w="med" len="med"/>
              <a:tailEnd type="none" w="med" len="med"/>
            </a:ln>
          </p:spPr>
        </p:cxnSp>
        <p:sp>
          <p:nvSpPr>
            <p:cNvPr id="191" name="Google Shape;191;gddda14a28c_0_53"/>
            <p:cNvSpPr txBox="1"/>
            <p:nvPr/>
          </p:nvSpPr>
          <p:spPr>
            <a:xfrm>
              <a:off x="4150698" y="995200"/>
              <a:ext cx="5838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sz="1300"/>
                <a:t>Date</a:t>
              </a:r>
              <a:endParaRPr sz="1300"/>
            </a:p>
          </p:txBody>
        </p:sp>
        <p:sp>
          <p:nvSpPr>
            <p:cNvPr id="192" name="Google Shape;192;gddda14a28c_0_53"/>
            <p:cNvSpPr txBox="1"/>
            <p:nvPr/>
          </p:nvSpPr>
          <p:spPr>
            <a:xfrm>
              <a:off x="5310173" y="995200"/>
              <a:ext cx="5838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a:t>/</a:t>
              </a:r>
              <a:endParaRPr/>
            </a:p>
          </p:txBody>
        </p:sp>
        <p:sp>
          <p:nvSpPr>
            <p:cNvPr id="193" name="Google Shape;193;gddda14a28c_0_53"/>
            <p:cNvSpPr txBox="1"/>
            <p:nvPr/>
          </p:nvSpPr>
          <p:spPr>
            <a:xfrm>
              <a:off x="5721750" y="995200"/>
              <a:ext cx="4710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a:t>/</a:t>
              </a:r>
              <a:endParaRPr/>
            </a:p>
          </p:txBody>
        </p:sp>
      </p:grpSp>
      <p:grpSp>
        <p:nvGrpSpPr>
          <p:cNvPr id="194" name="Google Shape;194;gddda14a28c_0_53"/>
          <p:cNvGrpSpPr/>
          <p:nvPr/>
        </p:nvGrpSpPr>
        <p:grpSpPr>
          <a:xfrm>
            <a:off x="359865" y="1997300"/>
            <a:ext cx="6839927" cy="457200"/>
            <a:chOff x="370250" y="2174175"/>
            <a:chExt cx="6481500" cy="457200"/>
          </a:xfrm>
        </p:grpSpPr>
        <p:cxnSp>
          <p:nvCxnSpPr>
            <p:cNvPr id="195" name="Google Shape;195;gddda14a28c_0_53"/>
            <p:cNvCxnSpPr/>
            <p:nvPr/>
          </p:nvCxnSpPr>
          <p:spPr>
            <a:xfrm>
              <a:off x="370250" y="21741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196" name="Google Shape;196;gddda14a28c_0_53"/>
            <p:cNvCxnSpPr/>
            <p:nvPr/>
          </p:nvCxnSpPr>
          <p:spPr>
            <a:xfrm>
              <a:off x="370250" y="23265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197" name="Google Shape;197;gddda14a28c_0_53"/>
            <p:cNvCxnSpPr/>
            <p:nvPr/>
          </p:nvCxnSpPr>
          <p:spPr>
            <a:xfrm>
              <a:off x="370250" y="2478975"/>
              <a:ext cx="6481500" cy="0"/>
            </a:xfrm>
            <a:prstGeom prst="straightConnector1">
              <a:avLst/>
            </a:prstGeom>
            <a:noFill/>
            <a:ln w="19050" cap="flat" cmpd="sng">
              <a:solidFill>
                <a:srgbClr val="999999"/>
              </a:solidFill>
              <a:prstDash val="solid"/>
              <a:round/>
              <a:headEnd type="none" w="med" len="med"/>
              <a:tailEnd type="none" w="med" len="med"/>
            </a:ln>
          </p:spPr>
        </p:cxnSp>
        <p:cxnSp>
          <p:nvCxnSpPr>
            <p:cNvPr id="198" name="Google Shape;198;gddda14a28c_0_53"/>
            <p:cNvCxnSpPr/>
            <p:nvPr/>
          </p:nvCxnSpPr>
          <p:spPr>
            <a:xfrm>
              <a:off x="370250" y="2631375"/>
              <a:ext cx="6481500" cy="0"/>
            </a:xfrm>
            <a:prstGeom prst="straightConnector1">
              <a:avLst/>
            </a:prstGeom>
            <a:noFill/>
            <a:ln w="9525" cap="flat" cmpd="sng">
              <a:solidFill>
                <a:srgbClr val="999999"/>
              </a:solidFill>
              <a:prstDash val="solid"/>
              <a:round/>
              <a:headEnd type="none" w="med" len="med"/>
              <a:tailEnd type="none" w="med" len="med"/>
            </a:ln>
          </p:spPr>
        </p:cxnSp>
      </p:grpSp>
      <p:grpSp>
        <p:nvGrpSpPr>
          <p:cNvPr id="199" name="Google Shape;199;gddda14a28c_0_53"/>
          <p:cNvGrpSpPr/>
          <p:nvPr/>
        </p:nvGrpSpPr>
        <p:grpSpPr>
          <a:xfrm>
            <a:off x="359865" y="2873600"/>
            <a:ext cx="6839927" cy="457200"/>
            <a:chOff x="370250" y="2174175"/>
            <a:chExt cx="6481500" cy="457200"/>
          </a:xfrm>
        </p:grpSpPr>
        <p:cxnSp>
          <p:nvCxnSpPr>
            <p:cNvPr id="200" name="Google Shape;200;gddda14a28c_0_53"/>
            <p:cNvCxnSpPr/>
            <p:nvPr/>
          </p:nvCxnSpPr>
          <p:spPr>
            <a:xfrm>
              <a:off x="370250" y="21741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201" name="Google Shape;201;gddda14a28c_0_53"/>
            <p:cNvCxnSpPr/>
            <p:nvPr/>
          </p:nvCxnSpPr>
          <p:spPr>
            <a:xfrm>
              <a:off x="370250" y="23265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202" name="Google Shape;202;gddda14a28c_0_53"/>
            <p:cNvCxnSpPr/>
            <p:nvPr/>
          </p:nvCxnSpPr>
          <p:spPr>
            <a:xfrm>
              <a:off x="370250" y="2478975"/>
              <a:ext cx="6481500" cy="0"/>
            </a:xfrm>
            <a:prstGeom prst="straightConnector1">
              <a:avLst/>
            </a:prstGeom>
            <a:noFill/>
            <a:ln w="19050" cap="flat" cmpd="sng">
              <a:solidFill>
                <a:srgbClr val="999999"/>
              </a:solidFill>
              <a:prstDash val="solid"/>
              <a:round/>
              <a:headEnd type="none" w="med" len="med"/>
              <a:tailEnd type="none" w="med" len="med"/>
            </a:ln>
          </p:spPr>
        </p:cxnSp>
        <p:cxnSp>
          <p:nvCxnSpPr>
            <p:cNvPr id="203" name="Google Shape;203;gddda14a28c_0_53"/>
            <p:cNvCxnSpPr/>
            <p:nvPr/>
          </p:nvCxnSpPr>
          <p:spPr>
            <a:xfrm>
              <a:off x="370250" y="2631375"/>
              <a:ext cx="6481500" cy="0"/>
            </a:xfrm>
            <a:prstGeom prst="straightConnector1">
              <a:avLst/>
            </a:prstGeom>
            <a:noFill/>
            <a:ln w="9525" cap="flat" cmpd="sng">
              <a:solidFill>
                <a:srgbClr val="999999"/>
              </a:solidFill>
              <a:prstDash val="solid"/>
              <a:round/>
              <a:headEnd type="none" w="med" len="med"/>
              <a:tailEnd type="none" w="med" len="med"/>
            </a:ln>
          </p:spPr>
        </p:cxnSp>
      </p:grpSp>
      <p:grpSp>
        <p:nvGrpSpPr>
          <p:cNvPr id="204" name="Google Shape;204;gddda14a28c_0_53"/>
          <p:cNvGrpSpPr/>
          <p:nvPr/>
        </p:nvGrpSpPr>
        <p:grpSpPr>
          <a:xfrm>
            <a:off x="359865" y="3749900"/>
            <a:ext cx="6839927" cy="457200"/>
            <a:chOff x="370250" y="2174175"/>
            <a:chExt cx="6481500" cy="457200"/>
          </a:xfrm>
        </p:grpSpPr>
        <p:cxnSp>
          <p:nvCxnSpPr>
            <p:cNvPr id="205" name="Google Shape;205;gddda14a28c_0_53"/>
            <p:cNvCxnSpPr/>
            <p:nvPr/>
          </p:nvCxnSpPr>
          <p:spPr>
            <a:xfrm>
              <a:off x="370250" y="21741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206" name="Google Shape;206;gddda14a28c_0_53"/>
            <p:cNvCxnSpPr/>
            <p:nvPr/>
          </p:nvCxnSpPr>
          <p:spPr>
            <a:xfrm>
              <a:off x="370250" y="23265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207" name="Google Shape;207;gddda14a28c_0_53"/>
            <p:cNvCxnSpPr/>
            <p:nvPr/>
          </p:nvCxnSpPr>
          <p:spPr>
            <a:xfrm>
              <a:off x="370250" y="2478975"/>
              <a:ext cx="6481500" cy="0"/>
            </a:xfrm>
            <a:prstGeom prst="straightConnector1">
              <a:avLst/>
            </a:prstGeom>
            <a:noFill/>
            <a:ln w="19050" cap="flat" cmpd="sng">
              <a:solidFill>
                <a:srgbClr val="999999"/>
              </a:solidFill>
              <a:prstDash val="solid"/>
              <a:round/>
              <a:headEnd type="none" w="med" len="med"/>
              <a:tailEnd type="none" w="med" len="med"/>
            </a:ln>
          </p:spPr>
        </p:cxnSp>
        <p:cxnSp>
          <p:nvCxnSpPr>
            <p:cNvPr id="208" name="Google Shape;208;gddda14a28c_0_53"/>
            <p:cNvCxnSpPr/>
            <p:nvPr/>
          </p:nvCxnSpPr>
          <p:spPr>
            <a:xfrm>
              <a:off x="370250" y="2631375"/>
              <a:ext cx="6481500" cy="0"/>
            </a:xfrm>
            <a:prstGeom prst="straightConnector1">
              <a:avLst/>
            </a:prstGeom>
            <a:noFill/>
            <a:ln w="9525" cap="flat" cmpd="sng">
              <a:solidFill>
                <a:srgbClr val="999999"/>
              </a:solidFill>
              <a:prstDash val="solid"/>
              <a:round/>
              <a:headEnd type="none" w="med" len="med"/>
              <a:tailEnd type="none" w="med" len="med"/>
            </a:ln>
          </p:spPr>
        </p:cxnSp>
      </p:grpSp>
      <p:cxnSp>
        <p:nvCxnSpPr>
          <p:cNvPr id="209" name="Google Shape;209;gddda14a28c_0_53"/>
          <p:cNvCxnSpPr/>
          <p:nvPr/>
        </p:nvCxnSpPr>
        <p:spPr>
          <a:xfrm>
            <a:off x="173838" y="4490625"/>
            <a:ext cx="7212000" cy="0"/>
          </a:xfrm>
          <a:prstGeom prst="straightConnector1">
            <a:avLst/>
          </a:prstGeom>
          <a:noFill/>
          <a:ln w="9525" cap="flat" cmpd="sng">
            <a:solidFill>
              <a:schemeClr val="dk2"/>
            </a:solidFill>
            <a:prstDash val="lgDash"/>
            <a:round/>
            <a:headEnd type="none" w="sm" len="sm"/>
            <a:tailEnd type="none" w="sm" len="sm"/>
          </a:ln>
        </p:spPr>
      </p:cxnSp>
      <p:sp>
        <p:nvSpPr>
          <p:cNvPr id="210" name="Google Shape;210;gddda14a28c_0_53"/>
          <p:cNvSpPr/>
          <p:nvPr/>
        </p:nvSpPr>
        <p:spPr>
          <a:xfrm>
            <a:off x="359838" y="4697938"/>
            <a:ext cx="6840000" cy="1231200"/>
          </a:xfrm>
          <a:prstGeom prst="rect">
            <a:avLst/>
          </a:prstGeom>
          <a:noFill/>
          <a:ln w="19050" cap="flat" cmpd="sng">
            <a:solidFill>
              <a:srgbClr val="5CA3A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sz="1300" dirty="0">
                <a:latin typeface="Meiryo" panose="020B0604030504040204" pitchFamily="34" charset="-128"/>
                <a:ea typeface="Meiryo" panose="020B0604030504040204" pitchFamily="34" charset="-128"/>
              </a:rPr>
              <a:t>＜</a:t>
            </a:r>
            <a:r>
              <a:rPr lang="ja" sz="1300" dirty="0">
                <a:latin typeface="Meiryo" panose="020B0604030504040204" pitchFamily="34" charset="-128"/>
                <a:ea typeface="Meiryo" panose="020B0604030504040204" pitchFamily="34" charset="-128"/>
              </a:rPr>
              <a:t>クラスメートのスピーチで興味を持ったことを書きましょう＞</a:t>
            </a:r>
            <a:endParaRPr sz="1300" dirty="0">
              <a:latin typeface="Meiryo" panose="020B0604030504040204" pitchFamily="34" charset="-128"/>
              <a:ea typeface="Meiryo" panose="020B0604030504040204" pitchFamily="34" charset="-128"/>
            </a:endParaRPr>
          </a:p>
        </p:txBody>
      </p:sp>
      <p:sp>
        <p:nvSpPr>
          <p:cNvPr id="211" name="Google Shape;211;gddda14a28c_0_53"/>
          <p:cNvSpPr/>
          <p:nvPr/>
        </p:nvSpPr>
        <p:spPr>
          <a:xfrm>
            <a:off x="359788" y="7071500"/>
            <a:ext cx="5529340" cy="3345300"/>
          </a:xfrm>
          <a:prstGeom prst="rect">
            <a:avLst/>
          </a:prstGeom>
          <a:noFill/>
          <a:ln w="19050" cap="flat" cmpd="sng">
            <a:solidFill>
              <a:srgbClr val="5CA3A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dirty="0">
                <a:latin typeface="Meiryo" panose="020B0604030504040204" pitchFamily="34" charset="-128"/>
                <a:ea typeface="Meiryo" panose="020B0604030504040204" pitchFamily="34" charset="-128"/>
              </a:rPr>
              <a:t>＜自分のふりかえり＞</a:t>
            </a:r>
            <a:endParaRPr dirty="0">
              <a:latin typeface="Meiryo" panose="020B0604030504040204" pitchFamily="34" charset="-128"/>
              <a:ea typeface="Meiryo" panose="020B0604030504040204" pitchFamily="34" charset="-128"/>
            </a:endParaRPr>
          </a:p>
        </p:txBody>
      </p:sp>
      <p:grpSp>
        <p:nvGrpSpPr>
          <p:cNvPr id="213" name="Google Shape;213;gddda14a28c_0_53"/>
          <p:cNvGrpSpPr/>
          <p:nvPr/>
        </p:nvGrpSpPr>
        <p:grpSpPr>
          <a:xfrm>
            <a:off x="6577019" y="9700684"/>
            <a:ext cx="614000" cy="722240"/>
            <a:chOff x="9143025" y="6172950"/>
            <a:chExt cx="592950" cy="640000"/>
          </a:xfrm>
        </p:grpSpPr>
        <p:sp>
          <p:nvSpPr>
            <p:cNvPr id="214" name="Google Shape;214;gddda14a28c_0_53"/>
            <p:cNvSpPr txBox="1"/>
            <p:nvPr/>
          </p:nvSpPr>
          <p:spPr>
            <a:xfrm>
              <a:off x="9267975" y="6344950"/>
              <a:ext cx="468000" cy="468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ja" sz="1800" b="1"/>
                <a:t>３</a:t>
              </a:r>
              <a:endParaRPr sz="1800" b="1"/>
            </a:p>
          </p:txBody>
        </p:sp>
        <p:cxnSp>
          <p:nvCxnSpPr>
            <p:cNvPr id="215" name="Google Shape;215;gddda14a28c_0_53"/>
            <p:cNvCxnSpPr/>
            <p:nvPr/>
          </p:nvCxnSpPr>
          <p:spPr>
            <a:xfrm rot="10800000" flipH="1">
              <a:off x="9143025" y="6172950"/>
              <a:ext cx="492000" cy="492000"/>
            </a:xfrm>
            <a:prstGeom prst="straightConnector1">
              <a:avLst/>
            </a:prstGeom>
            <a:noFill/>
            <a:ln w="28575" cap="flat" cmpd="sng">
              <a:solidFill>
                <a:schemeClr val="dk2"/>
              </a:solidFill>
              <a:prstDash val="solid"/>
              <a:round/>
              <a:headEnd type="none" w="med" len="med"/>
              <a:tailEnd type="none" w="med" len="med"/>
            </a:ln>
          </p:spPr>
        </p:cxnSp>
      </p:grpSp>
      <p:grpSp>
        <p:nvGrpSpPr>
          <p:cNvPr id="216" name="Google Shape;216;gddda14a28c_0_53"/>
          <p:cNvGrpSpPr/>
          <p:nvPr/>
        </p:nvGrpSpPr>
        <p:grpSpPr>
          <a:xfrm>
            <a:off x="5226683" y="9694560"/>
            <a:ext cx="662444" cy="722240"/>
            <a:chOff x="9143025" y="6172950"/>
            <a:chExt cx="592950" cy="640000"/>
          </a:xfrm>
        </p:grpSpPr>
        <p:sp>
          <p:nvSpPr>
            <p:cNvPr id="217" name="Google Shape;217;gddda14a28c_0_53"/>
            <p:cNvSpPr txBox="1"/>
            <p:nvPr/>
          </p:nvSpPr>
          <p:spPr>
            <a:xfrm>
              <a:off x="9267975" y="6344950"/>
              <a:ext cx="468000" cy="468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ja" sz="1800" b="1"/>
                <a:t>３</a:t>
              </a:r>
              <a:endParaRPr sz="1800" b="1"/>
            </a:p>
          </p:txBody>
        </p:sp>
        <p:cxnSp>
          <p:nvCxnSpPr>
            <p:cNvPr id="218" name="Google Shape;218;gddda14a28c_0_53"/>
            <p:cNvCxnSpPr/>
            <p:nvPr/>
          </p:nvCxnSpPr>
          <p:spPr>
            <a:xfrm rot="10800000" flipH="1">
              <a:off x="9143025" y="6172950"/>
              <a:ext cx="492000" cy="492000"/>
            </a:xfrm>
            <a:prstGeom prst="straightConnector1">
              <a:avLst/>
            </a:prstGeom>
            <a:noFill/>
            <a:ln w="28575" cap="flat" cmpd="sng">
              <a:solidFill>
                <a:schemeClr val="dk2"/>
              </a:solidFill>
              <a:prstDash val="solid"/>
              <a:round/>
              <a:headEnd type="none" w="med" len="med"/>
              <a:tailEnd type="none" w="med" len="med"/>
            </a:ln>
          </p:spPr>
        </p:cxnSp>
      </p:grpSp>
      <p:sp>
        <p:nvSpPr>
          <p:cNvPr id="222" name="Google Shape;222;gddda14a28c_0_53"/>
          <p:cNvSpPr/>
          <p:nvPr/>
        </p:nvSpPr>
        <p:spPr>
          <a:xfrm>
            <a:off x="1133388" y="1099687"/>
            <a:ext cx="5851960" cy="360000"/>
          </a:xfrm>
          <a:prstGeom prst="roundRect">
            <a:avLst>
              <a:gd name="adj" fmla="val 16667"/>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ddda14a28c_0_53"/>
          <p:cNvSpPr txBox="1"/>
          <p:nvPr/>
        </p:nvSpPr>
        <p:spPr>
          <a:xfrm>
            <a:off x="266850" y="1074062"/>
            <a:ext cx="905700" cy="36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ja" sz="1300" dirty="0">
                <a:latin typeface="Meiryo" panose="020B0604030504040204" pitchFamily="34" charset="-128"/>
                <a:ea typeface="Meiryo" panose="020B0604030504040204" pitchFamily="34" charset="-128"/>
              </a:rPr>
              <a:t>テーマ：</a:t>
            </a:r>
            <a:endParaRPr sz="1300" dirty="0">
              <a:latin typeface="Meiryo" panose="020B0604030504040204" pitchFamily="34" charset="-128"/>
              <a:ea typeface="Meiryo" panose="020B0604030504040204" pitchFamily="34" charset="-128"/>
            </a:endParaRPr>
          </a:p>
        </p:txBody>
      </p:sp>
      <p:sp>
        <p:nvSpPr>
          <p:cNvPr id="224" name="Google Shape;224;gddda14a28c_0_53"/>
          <p:cNvSpPr txBox="1"/>
          <p:nvPr/>
        </p:nvSpPr>
        <p:spPr>
          <a:xfrm>
            <a:off x="-261775" y="590341"/>
            <a:ext cx="1434325" cy="4177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ja" altLang="en-US" sz="1300" dirty="0">
                <a:latin typeface="Meiryo" panose="020B0604030504040204" pitchFamily="34" charset="-128"/>
                <a:ea typeface="Meiryo" panose="020B0604030504040204" pitchFamily="34" charset="-128"/>
              </a:rPr>
              <a:t>学んだ例文</a:t>
            </a:r>
            <a:r>
              <a:rPr lang="ja" sz="1300" dirty="0">
                <a:latin typeface="Meiryo" panose="020B0604030504040204" pitchFamily="34" charset="-128"/>
                <a:ea typeface="Meiryo" panose="020B0604030504040204" pitchFamily="34" charset="-128"/>
              </a:rPr>
              <a:t>：</a:t>
            </a:r>
            <a:endParaRPr sz="1300" dirty="0">
              <a:latin typeface="Meiryo" panose="020B0604030504040204" pitchFamily="34" charset="-128"/>
              <a:ea typeface="Meiryo" panose="020B0604030504040204" pitchFamily="34" charset="-128"/>
            </a:endParaRPr>
          </a:p>
        </p:txBody>
      </p:sp>
      <p:sp>
        <p:nvSpPr>
          <p:cNvPr id="225" name="Google Shape;225;gddda14a28c_0_53"/>
          <p:cNvSpPr txBox="1"/>
          <p:nvPr/>
        </p:nvSpPr>
        <p:spPr>
          <a:xfrm>
            <a:off x="266849" y="1653560"/>
            <a:ext cx="6439555"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sz="1300" dirty="0">
                <a:latin typeface="Meiryo" panose="020B0604030504040204" pitchFamily="34" charset="-128"/>
                <a:ea typeface="Meiryo" panose="020B0604030504040204" pitchFamily="34" charset="-128"/>
              </a:rPr>
              <a:t>＜リサーチをして、伝えたいことを書きましょう＞</a:t>
            </a:r>
            <a:endParaRPr sz="1300" dirty="0">
              <a:latin typeface="Meiryo" panose="020B0604030504040204" pitchFamily="34" charset="-128"/>
              <a:ea typeface="Meiryo" panose="020B0604030504040204" pitchFamily="34" charset="-128"/>
            </a:endParaRPr>
          </a:p>
        </p:txBody>
      </p:sp>
      <p:sp>
        <p:nvSpPr>
          <p:cNvPr id="42" name="Google Shape;222;gddda14a28c_0_53">
            <a:extLst>
              <a:ext uri="{FF2B5EF4-FFF2-40B4-BE49-F238E27FC236}">
                <a16:creationId xmlns:a16="http://schemas.microsoft.com/office/drawing/2014/main" id="{E274428A-A107-3D4F-A3F0-9219ED8B6BE8}"/>
              </a:ext>
            </a:extLst>
          </p:cNvPr>
          <p:cNvSpPr/>
          <p:nvPr/>
        </p:nvSpPr>
        <p:spPr>
          <a:xfrm>
            <a:off x="1133388" y="604665"/>
            <a:ext cx="5851960" cy="360000"/>
          </a:xfrm>
          <a:prstGeom prst="roundRect">
            <a:avLst>
              <a:gd name="adj" fmla="val 16667"/>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9;p3">
            <a:extLst>
              <a:ext uri="{FF2B5EF4-FFF2-40B4-BE49-F238E27FC236}">
                <a16:creationId xmlns:a16="http://schemas.microsoft.com/office/drawing/2014/main" id="{47B1A71D-6CCF-7443-8B48-14DABFFFC8C8}"/>
              </a:ext>
            </a:extLst>
          </p:cNvPr>
          <p:cNvSpPr txBox="1"/>
          <p:nvPr/>
        </p:nvSpPr>
        <p:spPr>
          <a:xfrm>
            <a:off x="359788" y="6037275"/>
            <a:ext cx="5988600" cy="8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sz="1200" dirty="0">
                <a:solidFill>
                  <a:schemeClr val="dk1"/>
                </a:solidFill>
                <a:latin typeface="Meiryo" panose="020B0604030504040204" pitchFamily="34" charset="-128"/>
                <a:ea typeface="Meiryo" panose="020B0604030504040204" pitchFamily="34" charset="-128"/>
              </a:rPr>
              <a:t>＜</a:t>
            </a:r>
            <a:r>
              <a:rPr lang="ja" sz="1200" dirty="0">
                <a:solidFill>
                  <a:schemeClr val="dk1"/>
                </a:solidFill>
                <a:latin typeface="Meiryo" panose="020B0604030504040204" pitchFamily="34" charset="-128"/>
                <a:ea typeface="Meiryo" panose="020B0604030504040204" pitchFamily="34" charset="-128"/>
              </a:rPr>
              <a:t>今日のクラスのリフレクションをしましょう</a:t>
            </a:r>
            <a:r>
              <a:rPr lang="ja" altLang="en-US" sz="1200" dirty="0">
                <a:solidFill>
                  <a:schemeClr val="dk1"/>
                </a:solidFill>
                <a:latin typeface="Meiryo" panose="020B0604030504040204" pitchFamily="34" charset="-128"/>
                <a:ea typeface="Meiryo" panose="020B0604030504040204" pitchFamily="34" charset="-128"/>
              </a:rPr>
              <a:t>＞自己採点しましょう。</a:t>
            </a:r>
            <a:endParaRPr sz="1200" dirty="0">
              <a:solidFill>
                <a:schemeClr val="dk1"/>
              </a:solidFill>
              <a:latin typeface="Meiryo" panose="020B0604030504040204" pitchFamily="34" charset="-128"/>
              <a:ea typeface="Meiryo" panose="020B0604030504040204" pitchFamily="34" charset="-128"/>
            </a:endParaRPr>
          </a:p>
          <a:p>
            <a:r>
              <a:rPr lang="ja" altLang="ja-JP" sz="1200" dirty="0">
                <a:solidFill>
                  <a:schemeClr val="dk1"/>
                </a:solidFill>
                <a:latin typeface="Meiryo" panose="020B0604030504040204" pitchFamily="34" charset="-128"/>
                <a:ea typeface="Meiryo" panose="020B0604030504040204" pitchFamily="34" charset="-128"/>
              </a:rPr>
              <a:t>□ </a:t>
            </a:r>
            <a:r>
              <a:rPr lang="ja" altLang="en-US" sz="1200" dirty="0">
                <a:solidFill>
                  <a:schemeClr val="dk1"/>
                </a:solidFill>
                <a:latin typeface="Meiryo" panose="020B0604030504040204" pitchFamily="34" charset="-128"/>
                <a:ea typeface="Meiryo" panose="020B0604030504040204" pitchFamily="34" charset="-128"/>
              </a:rPr>
              <a:t>何に気をつけましたか？　□アイコンタクトは取れましたか？</a:t>
            </a:r>
            <a:endParaRPr lang="en-US" altLang="ja" sz="1200" dirty="0">
              <a:solidFill>
                <a:schemeClr val="dk1"/>
              </a:solidFill>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ja" sz="1200" dirty="0">
                <a:solidFill>
                  <a:schemeClr val="dk1"/>
                </a:solidFill>
                <a:latin typeface="Meiryo" panose="020B0604030504040204" pitchFamily="34" charset="-128"/>
                <a:ea typeface="Meiryo" panose="020B0604030504040204" pitchFamily="34" charset="-128"/>
              </a:rPr>
              <a:t>□ </a:t>
            </a:r>
            <a:r>
              <a:rPr lang="ja" altLang="en-US" sz="1200" dirty="0">
                <a:solidFill>
                  <a:schemeClr val="dk1"/>
                </a:solidFill>
                <a:latin typeface="Meiryo" panose="020B0604030504040204" pitchFamily="34" charset="-128"/>
                <a:ea typeface="Meiryo" panose="020B0604030504040204" pitchFamily="34" charset="-128"/>
              </a:rPr>
              <a:t>時間は守れましたか</a:t>
            </a:r>
            <a:r>
              <a:rPr lang="ja" sz="1200" dirty="0">
                <a:solidFill>
                  <a:schemeClr val="dk1"/>
                </a:solidFill>
                <a:latin typeface="Meiryo" panose="020B0604030504040204" pitchFamily="34" charset="-128"/>
                <a:ea typeface="Meiryo" panose="020B0604030504040204" pitchFamily="34" charset="-128"/>
              </a:rPr>
              <a:t>？</a:t>
            </a:r>
            <a:r>
              <a:rPr lang="ja" altLang="en-US" sz="1200" dirty="0">
                <a:solidFill>
                  <a:schemeClr val="dk1"/>
                </a:solidFill>
                <a:latin typeface="Meiryo" panose="020B0604030504040204" pitchFamily="34" charset="-128"/>
                <a:ea typeface="Meiryo" panose="020B0604030504040204" pitchFamily="34" charset="-128"/>
              </a:rPr>
              <a:t>　　□友だちをサポートできましたか？</a:t>
            </a:r>
            <a:endParaRPr lang="en-US" altLang="ja" sz="1200" dirty="0">
              <a:solidFill>
                <a:schemeClr val="dk1"/>
              </a:solidFill>
              <a:latin typeface="Meiryo" panose="020B0604030504040204" pitchFamily="34" charset="-128"/>
              <a:ea typeface="Meiryo" panose="020B0604030504040204" pitchFamily="34" charset="-128"/>
            </a:endParaRPr>
          </a:p>
          <a:p>
            <a:pPr lvl="0"/>
            <a:r>
              <a:rPr lang="ja" sz="1200" dirty="0">
                <a:solidFill>
                  <a:schemeClr val="dk1"/>
                </a:solidFill>
                <a:latin typeface="Meiryo" panose="020B0604030504040204" pitchFamily="34" charset="-128"/>
                <a:ea typeface="Meiryo" panose="020B0604030504040204" pitchFamily="34" charset="-128"/>
              </a:rPr>
              <a:t>□ </a:t>
            </a:r>
            <a:r>
              <a:rPr lang="ja" altLang="en-US" sz="1200" dirty="0">
                <a:solidFill>
                  <a:schemeClr val="dk1"/>
                </a:solidFill>
                <a:latin typeface="Meiryo" panose="020B0604030504040204" pitchFamily="34" charset="-128"/>
                <a:ea typeface="Meiryo" panose="020B0604030504040204" pitchFamily="34" charset="-128"/>
              </a:rPr>
              <a:t>どこ</a:t>
            </a:r>
            <a:r>
              <a:rPr lang="ja" sz="1200" dirty="0">
                <a:solidFill>
                  <a:schemeClr val="dk1"/>
                </a:solidFill>
                <a:latin typeface="Meiryo" panose="020B0604030504040204" pitchFamily="34" charset="-128"/>
                <a:ea typeface="Meiryo" panose="020B0604030504040204" pitchFamily="34" charset="-128"/>
              </a:rPr>
              <a:t>を改善</a:t>
            </a:r>
            <a:r>
              <a:rPr lang="ja" altLang="en-US" sz="1200" dirty="0">
                <a:solidFill>
                  <a:schemeClr val="dk1"/>
                </a:solidFill>
                <a:latin typeface="Meiryo" panose="020B0604030504040204" pitchFamily="34" charset="-128"/>
                <a:ea typeface="Meiryo" panose="020B0604030504040204" pitchFamily="34" charset="-128"/>
              </a:rPr>
              <a:t>したらいいと思いますか</a:t>
            </a:r>
            <a:r>
              <a:rPr lang="ja" sz="1200" dirty="0">
                <a:solidFill>
                  <a:schemeClr val="dk1"/>
                </a:solidFill>
                <a:latin typeface="Meiryo" panose="020B0604030504040204" pitchFamily="34" charset="-128"/>
                <a:ea typeface="Meiryo" panose="020B0604030504040204" pitchFamily="34" charset="-128"/>
              </a:rPr>
              <a:t>？</a:t>
            </a:r>
            <a:r>
              <a:rPr lang="ja" altLang="ja-JP" sz="1200" dirty="0">
                <a:solidFill>
                  <a:schemeClr val="dk1"/>
                </a:solidFill>
                <a:latin typeface="Meiryo" panose="020B0604030504040204" pitchFamily="34" charset="-128"/>
                <a:ea typeface="Meiryo" panose="020B0604030504040204" pitchFamily="34" charset="-128"/>
              </a:rPr>
              <a:t> ？</a:t>
            </a:r>
            <a:r>
              <a:rPr lang="ja" altLang="en-US" sz="1200" dirty="0">
                <a:solidFill>
                  <a:schemeClr val="dk1"/>
                </a:solidFill>
                <a:latin typeface="Meiryo" panose="020B0604030504040204" pitchFamily="34" charset="-128"/>
                <a:ea typeface="Meiryo" panose="020B0604030504040204" pitchFamily="34" charset="-128"/>
              </a:rPr>
              <a:t>なぜ、そう思いましたか？</a:t>
            </a:r>
            <a:endParaRPr sz="1200" dirty="0">
              <a:solidFill>
                <a:schemeClr val="dk1"/>
              </a:solidFill>
              <a:latin typeface="Meiryo" panose="020B0604030504040204" pitchFamily="34" charset="-128"/>
              <a:ea typeface="Meiryo" panose="020B0604030504040204" pitchFamily="34" charset="-128"/>
            </a:endParaRPr>
          </a:p>
        </p:txBody>
      </p:sp>
      <p:sp>
        <p:nvSpPr>
          <p:cNvPr id="41" name="Google Shape;224;gddda14a28c_0_53">
            <a:extLst>
              <a:ext uri="{FF2B5EF4-FFF2-40B4-BE49-F238E27FC236}">
                <a16:creationId xmlns:a16="http://schemas.microsoft.com/office/drawing/2014/main" id="{851EF339-62AA-E84D-8C27-7F28524D3CA7}"/>
              </a:ext>
            </a:extLst>
          </p:cNvPr>
          <p:cNvSpPr txBox="1"/>
          <p:nvPr/>
        </p:nvSpPr>
        <p:spPr>
          <a:xfrm>
            <a:off x="206338" y="152864"/>
            <a:ext cx="2111264" cy="4177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ja" altLang="en-US" sz="1300" b="1" dirty="0">
                <a:latin typeface="Meiryo" panose="020B0604030504040204" pitchFamily="34" charset="-128"/>
                <a:ea typeface="Meiryo" panose="020B0604030504040204" pitchFamily="34" charset="-128"/>
              </a:rPr>
              <a:t>１分スピーチシート</a:t>
            </a:r>
            <a:endParaRPr sz="1300" b="1" dirty="0">
              <a:latin typeface="Meiryo" panose="020B0604030504040204" pitchFamily="34" charset="-128"/>
              <a:ea typeface="Meiryo" panose="020B0604030504040204" pitchFamily="34" charset="-128"/>
            </a:endParaRPr>
          </a:p>
        </p:txBody>
      </p:sp>
      <p:sp>
        <p:nvSpPr>
          <p:cNvPr id="43" name="Google Shape;212;gddda14a28c_0_53">
            <a:extLst>
              <a:ext uri="{FF2B5EF4-FFF2-40B4-BE49-F238E27FC236}">
                <a16:creationId xmlns:a16="http://schemas.microsoft.com/office/drawing/2014/main" id="{D262E32E-2630-694D-B600-351C57DD97C0}"/>
              </a:ext>
            </a:extLst>
          </p:cNvPr>
          <p:cNvSpPr/>
          <p:nvPr/>
        </p:nvSpPr>
        <p:spPr>
          <a:xfrm>
            <a:off x="5995554" y="7071500"/>
            <a:ext cx="1204339" cy="3345300"/>
          </a:xfrm>
          <a:prstGeom prst="rect">
            <a:avLst/>
          </a:prstGeom>
          <a:noFill/>
          <a:ln w="19050" cap="flat" cmpd="sng">
            <a:solidFill>
              <a:srgbClr val="CEC28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dirty="0">
                <a:latin typeface="Meiryo" panose="020B0604030504040204" pitchFamily="34" charset="-128"/>
                <a:ea typeface="Meiryo" panose="020B0604030504040204" pitchFamily="34" charset="-128"/>
              </a:rPr>
              <a:t>＜先生＞</a:t>
            </a:r>
            <a:endParaRPr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121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gddda14a28c_0_53"/>
          <p:cNvGrpSpPr/>
          <p:nvPr/>
        </p:nvGrpSpPr>
        <p:grpSpPr>
          <a:xfrm>
            <a:off x="2540875" y="143950"/>
            <a:ext cx="4743259" cy="400200"/>
            <a:chOff x="1449500" y="995200"/>
            <a:chExt cx="4743259" cy="400200"/>
          </a:xfrm>
        </p:grpSpPr>
        <p:grpSp>
          <p:nvGrpSpPr>
            <p:cNvPr id="187" name="Google Shape;187;gddda14a28c_0_53"/>
            <p:cNvGrpSpPr/>
            <p:nvPr/>
          </p:nvGrpSpPr>
          <p:grpSpPr>
            <a:xfrm>
              <a:off x="1449500" y="995200"/>
              <a:ext cx="2701200" cy="400200"/>
              <a:chOff x="4301250" y="976375"/>
              <a:chExt cx="2701200" cy="400200"/>
            </a:xfrm>
          </p:grpSpPr>
          <p:cxnSp>
            <p:nvCxnSpPr>
              <p:cNvPr id="188" name="Google Shape;188;gddda14a28c_0_53"/>
              <p:cNvCxnSpPr/>
              <p:nvPr/>
            </p:nvCxnSpPr>
            <p:spPr>
              <a:xfrm>
                <a:off x="4988250" y="1261175"/>
                <a:ext cx="2014200" cy="0"/>
              </a:xfrm>
              <a:prstGeom prst="straightConnector1">
                <a:avLst/>
              </a:prstGeom>
              <a:noFill/>
              <a:ln w="9525" cap="flat" cmpd="sng">
                <a:solidFill>
                  <a:schemeClr val="dk2"/>
                </a:solidFill>
                <a:prstDash val="solid"/>
                <a:round/>
                <a:headEnd type="none" w="med" len="med"/>
                <a:tailEnd type="none" w="med" len="med"/>
              </a:ln>
            </p:spPr>
          </p:cxnSp>
          <p:sp>
            <p:nvSpPr>
              <p:cNvPr id="189" name="Google Shape;189;gddda14a28c_0_53"/>
              <p:cNvSpPr txBox="1"/>
              <p:nvPr/>
            </p:nvSpPr>
            <p:spPr>
              <a:xfrm>
                <a:off x="4301250" y="976375"/>
                <a:ext cx="6870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sz="1300"/>
                  <a:t>Name</a:t>
                </a:r>
                <a:endParaRPr sz="1300"/>
              </a:p>
            </p:txBody>
          </p:sp>
        </p:grpSp>
        <p:cxnSp>
          <p:nvCxnSpPr>
            <p:cNvPr id="190" name="Google Shape;190;gddda14a28c_0_53"/>
            <p:cNvCxnSpPr/>
            <p:nvPr/>
          </p:nvCxnSpPr>
          <p:spPr>
            <a:xfrm>
              <a:off x="4734459" y="1280000"/>
              <a:ext cx="1458300" cy="0"/>
            </a:xfrm>
            <a:prstGeom prst="straightConnector1">
              <a:avLst/>
            </a:prstGeom>
            <a:noFill/>
            <a:ln w="9525" cap="flat" cmpd="sng">
              <a:solidFill>
                <a:schemeClr val="dk2"/>
              </a:solidFill>
              <a:prstDash val="solid"/>
              <a:round/>
              <a:headEnd type="none" w="med" len="med"/>
              <a:tailEnd type="none" w="med" len="med"/>
            </a:ln>
          </p:spPr>
        </p:cxnSp>
        <p:sp>
          <p:nvSpPr>
            <p:cNvPr id="191" name="Google Shape;191;gddda14a28c_0_53"/>
            <p:cNvSpPr txBox="1"/>
            <p:nvPr/>
          </p:nvSpPr>
          <p:spPr>
            <a:xfrm>
              <a:off x="4150698" y="995200"/>
              <a:ext cx="5838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sz="1300"/>
                <a:t>Date</a:t>
              </a:r>
              <a:endParaRPr sz="1300"/>
            </a:p>
          </p:txBody>
        </p:sp>
        <p:sp>
          <p:nvSpPr>
            <p:cNvPr id="192" name="Google Shape;192;gddda14a28c_0_53"/>
            <p:cNvSpPr txBox="1"/>
            <p:nvPr/>
          </p:nvSpPr>
          <p:spPr>
            <a:xfrm>
              <a:off x="5310173" y="995200"/>
              <a:ext cx="5838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a:t>/</a:t>
              </a:r>
              <a:endParaRPr/>
            </a:p>
          </p:txBody>
        </p:sp>
        <p:sp>
          <p:nvSpPr>
            <p:cNvPr id="193" name="Google Shape;193;gddda14a28c_0_53"/>
            <p:cNvSpPr txBox="1"/>
            <p:nvPr/>
          </p:nvSpPr>
          <p:spPr>
            <a:xfrm>
              <a:off x="5721750" y="995200"/>
              <a:ext cx="4710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a:t>/</a:t>
              </a:r>
              <a:endParaRPr/>
            </a:p>
          </p:txBody>
        </p:sp>
      </p:grpSp>
      <p:grpSp>
        <p:nvGrpSpPr>
          <p:cNvPr id="194" name="Google Shape;194;gddda14a28c_0_53"/>
          <p:cNvGrpSpPr/>
          <p:nvPr/>
        </p:nvGrpSpPr>
        <p:grpSpPr>
          <a:xfrm>
            <a:off x="359865" y="1997300"/>
            <a:ext cx="6839927" cy="457200"/>
            <a:chOff x="370250" y="2174175"/>
            <a:chExt cx="6481500" cy="457200"/>
          </a:xfrm>
        </p:grpSpPr>
        <p:cxnSp>
          <p:nvCxnSpPr>
            <p:cNvPr id="195" name="Google Shape;195;gddda14a28c_0_53"/>
            <p:cNvCxnSpPr/>
            <p:nvPr/>
          </p:nvCxnSpPr>
          <p:spPr>
            <a:xfrm>
              <a:off x="370250" y="21741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196" name="Google Shape;196;gddda14a28c_0_53"/>
            <p:cNvCxnSpPr/>
            <p:nvPr/>
          </p:nvCxnSpPr>
          <p:spPr>
            <a:xfrm>
              <a:off x="370250" y="23265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197" name="Google Shape;197;gddda14a28c_0_53"/>
            <p:cNvCxnSpPr/>
            <p:nvPr/>
          </p:nvCxnSpPr>
          <p:spPr>
            <a:xfrm>
              <a:off x="370250" y="2478975"/>
              <a:ext cx="6481500" cy="0"/>
            </a:xfrm>
            <a:prstGeom prst="straightConnector1">
              <a:avLst/>
            </a:prstGeom>
            <a:noFill/>
            <a:ln w="19050" cap="flat" cmpd="sng">
              <a:solidFill>
                <a:srgbClr val="999999"/>
              </a:solidFill>
              <a:prstDash val="solid"/>
              <a:round/>
              <a:headEnd type="none" w="med" len="med"/>
              <a:tailEnd type="none" w="med" len="med"/>
            </a:ln>
          </p:spPr>
        </p:cxnSp>
        <p:cxnSp>
          <p:nvCxnSpPr>
            <p:cNvPr id="198" name="Google Shape;198;gddda14a28c_0_53"/>
            <p:cNvCxnSpPr/>
            <p:nvPr/>
          </p:nvCxnSpPr>
          <p:spPr>
            <a:xfrm>
              <a:off x="370250" y="2631375"/>
              <a:ext cx="6481500" cy="0"/>
            </a:xfrm>
            <a:prstGeom prst="straightConnector1">
              <a:avLst/>
            </a:prstGeom>
            <a:noFill/>
            <a:ln w="9525" cap="flat" cmpd="sng">
              <a:solidFill>
                <a:srgbClr val="999999"/>
              </a:solidFill>
              <a:prstDash val="solid"/>
              <a:round/>
              <a:headEnd type="none" w="med" len="med"/>
              <a:tailEnd type="none" w="med" len="med"/>
            </a:ln>
          </p:spPr>
        </p:cxnSp>
      </p:grpSp>
      <p:grpSp>
        <p:nvGrpSpPr>
          <p:cNvPr id="199" name="Google Shape;199;gddda14a28c_0_53"/>
          <p:cNvGrpSpPr/>
          <p:nvPr/>
        </p:nvGrpSpPr>
        <p:grpSpPr>
          <a:xfrm>
            <a:off x="359865" y="2873600"/>
            <a:ext cx="6839927" cy="457200"/>
            <a:chOff x="370250" y="2174175"/>
            <a:chExt cx="6481500" cy="457200"/>
          </a:xfrm>
        </p:grpSpPr>
        <p:cxnSp>
          <p:nvCxnSpPr>
            <p:cNvPr id="200" name="Google Shape;200;gddda14a28c_0_53"/>
            <p:cNvCxnSpPr/>
            <p:nvPr/>
          </p:nvCxnSpPr>
          <p:spPr>
            <a:xfrm>
              <a:off x="370250" y="21741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201" name="Google Shape;201;gddda14a28c_0_53"/>
            <p:cNvCxnSpPr/>
            <p:nvPr/>
          </p:nvCxnSpPr>
          <p:spPr>
            <a:xfrm>
              <a:off x="370250" y="23265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202" name="Google Shape;202;gddda14a28c_0_53"/>
            <p:cNvCxnSpPr/>
            <p:nvPr/>
          </p:nvCxnSpPr>
          <p:spPr>
            <a:xfrm>
              <a:off x="370250" y="2478975"/>
              <a:ext cx="6481500" cy="0"/>
            </a:xfrm>
            <a:prstGeom prst="straightConnector1">
              <a:avLst/>
            </a:prstGeom>
            <a:noFill/>
            <a:ln w="19050" cap="flat" cmpd="sng">
              <a:solidFill>
                <a:srgbClr val="999999"/>
              </a:solidFill>
              <a:prstDash val="solid"/>
              <a:round/>
              <a:headEnd type="none" w="med" len="med"/>
              <a:tailEnd type="none" w="med" len="med"/>
            </a:ln>
          </p:spPr>
        </p:cxnSp>
        <p:cxnSp>
          <p:nvCxnSpPr>
            <p:cNvPr id="203" name="Google Shape;203;gddda14a28c_0_53"/>
            <p:cNvCxnSpPr/>
            <p:nvPr/>
          </p:nvCxnSpPr>
          <p:spPr>
            <a:xfrm>
              <a:off x="370250" y="2631375"/>
              <a:ext cx="6481500" cy="0"/>
            </a:xfrm>
            <a:prstGeom prst="straightConnector1">
              <a:avLst/>
            </a:prstGeom>
            <a:noFill/>
            <a:ln w="9525" cap="flat" cmpd="sng">
              <a:solidFill>
                <a:srgbClr val="999999"/>
              </a:solidFill>
              <a:prstDash val="solid"/>
              <a:round/>
              <a:headEnd type="none" w="med" len="med"/>
              <a:tailEnd type="none" w="med" len="med"/>
            </a:ln>
          </p:spPr>
        </p:cxnSp>
      </p:grpSp>
      <p:grpSp>
        <p:nvGrpSpPr>
          <p:cNvPr id="204" name="Google Shape;204;gddda14a28c_0_53"/>
          <p:cNvGrpSpPr/>
          <p:nvPr/>
        </p:nvGrpSpPr>
        <p:grpSpPr>
          <a:xfrm>
            <a:off x="359865" y="3749900"/>
            <a:ext cx="6839927" cy="457200"/>
            <a:chOff x="370250" y="2174175"/>
            <a:chExt cx="6481500" cy="457200"/>
          </a:xfrm>
        </p:grpSpPr>
        <p:cxnSp>
          <p:nvCxnSpPr>
            <p:cNvPr id="205" name="Google Shape;205;gddda14a28c_0_53"/>
            <p:cNvCxnSpPr/>
            <p:nvPr/>
          </p:nvCxnSpPr>
          <p:spPr>
            <a:xfrm>
              <a:off x="370250" y="21741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206" name="Google Shape;206;gddda14a28c_0_53"/>
            <p:cNvCxnSpPr/>
            <p:nvPr/>
          </p:nvCxnSpPr>
          <p:spPr>
            <a:xfrm>
              <a:off x="370250" y="2326575"/>
              <a:ext cx="6481500" cy="0"/>
            </a:xfrm>
            <a:prstGeom prst="straightConnector1">
              <a:avLst/>
            </a:prstGeom>
            <a:noFill/>
            <a:ln w="9525" cap="flat" cmpd="sng">
              <a:solidFill>
                <a:srgbClr val="999999"/>
              </a:solidFill>
              <a:prstDash val="solid"/>
              <a:round/>
              <a:headEnd type="none" w="med" len="med"/>
              <a:tailEnd type="none" w="med" len="med"/>
            </a:ln>
          </p:spPr>
        </p:cxnSp>
        <p:cxnSp>
          <p:nvCxnSpPr>
            <p:cNvPr id="207" name="Google Shape;207;gddda14a28c_0_53"/>
            <p:cNvCxnSpPr/>
            <p:nvPr/>
          </p:nvCxnSpPr>
          <p:spPr>
            <a:xfrm>
              <a:off x="370250" y="2478975"/>
              <a:ext cx="6481500" cy="0"/>
            </a:xfrm>
            <a:prstGeom prst="straightConnector1">
              <a:avLst/>
            </a:prstGeom>
            <a:noFill/>
            <a:ln w="19050" cap="flat" cmpd="sng">
              <a:solidFill>
                <a:srgbClr val="999999"/>
              </a:solidFill>
              <a:prstDash val="solid"/>
              <a:round/>
              <a:headEnd type="none" w="med" len="med"/>
              <a:tailEnd type="none" w="med" len="med"/>
            </a:ln>
          </p:spPr>
        </p:cxnSp>
        <p:cxnSp>
          <p:nvCxnSpPr>
            <p:cNvPr id="208" name="Google Shape;208;gddda14a28c_0_53"/>
            <p:cNvCxnSpPr/>
            <p:nvPr/>
          </p:nvCxnSpPr>
          <p:spPr>
            <a:xfrm>
              <a:off x="370250" y="2631375"/>
              <a:ext cx="6481500" cy="0"/>
            </a:xfrm>
            <a:prstGeom prst="straightConnector1">
              <a:avLst/>
            </a:prstGeom>
            <a:noFill/>
            <a:ln w="9525" cap="flat" cmpd="sng">
              <a:solidFill>
                <a:srgbClr val="999999"/>
              </a:solidFill>
              <a:prstDash val="solid"/>
              <a:round/>
              <a:headEnd type="none" w="med" len="med"/>
              <a:tailEnd type="none" w="med" len="med"/>
            </a:ln>
          </p:spPr>
        </p:cxnSp>
      </p:grpSp>
      <p:cxnSp>
        <p:nvCxnSpPr>
          <p:cNvPr id="209" name="Google Shape;209;gddda14a28c_0_53"/>
          <p:cNvCxnSpPr/>
          <p:nvPr/>
        </p:nvCxnSpPr>
        <p:spPr>
          <a:xfrm>
            <a:off x="173838" y="4490625"/>
            <a:ext cx="7212000" cy="0"/>
          </a:xfrm>
          <a:prstGeom prst="straightConnector1">
            <a:avLst/>
          </a:prstGeom>
          <a:noFill/>
          <a:ln w="9525" cap="flat" cmpd="sng">
            <a:solidFill>
              <a:schemeClr val="dk2"/>
            </a:solidFill>
            <a:prstDash val="lgDash"/>
            <a:round/>
            <a:headEnd type="none" w="sm" len="sm"/>
            <a:tailEnd type="none" w="sm" len="sm"/>
          </a:ln>
        </p:spPr>
      </p:cxnSp>
      <p:sp>
        <p:nvSpPr>
          <p:cNvPr id="210" name="Google Shape;210;gddda14a28c_0_53"/>
          <p:cNvSpPr/>
          <p:nvPr/>
        </p:nvSpPr>
        <p:spPr>
          <a:xfrm>
            <a:off x="359838" y="4697938"/>
            <a:ext cx="6840000" cy="1231200"/>
          </a:xfrm>
          <a:prstGeom prst="rect">
            <a:avLst/>
          </a:prstGeom>
          <a:noFill/>
          <a:ln w="19050" cap="flat" cmpd="sng">
            <a:solidFill>
              <a:srgbClr val="5CA3A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sz="1300" dirty="0">
                <a:latin typeface="Meiryo" panose="020B0604030504040204" pitchFamily="34" charset="-128"/>
                <a:ea typeface="Meiryo" panose="020B0604030504040204" pitchFamily="34" charset="-128"/>
              </a:rPr>
              <a:t>＜</a:t>
            </a:r>
            <a:r>
              <a:rPr lang="ja" sz="1300" dirty="0">
                <a:latin typeface="Meiryo" panose="020B0604030504040204" pitchFamily="34" charset="-128"/>
                <a:ea typeface="Meiryo" panose="020B0604030504040204" pitchFamily="34" charset="-128"/>
              </a:rPr>
              <a:t>クラスメートのスピーチで興味を持ったことを書きましょう＞</a:t>
            </a:r>
            <a:endParaRPr sz="1300" dirty="0">
              <a:latin typeface="Meiryo" panose="020B0604030504040204" pitchFamily="34" charset="-128"/>
              <a:ea typeface="Meiryo" panose="020B0604030504040204" pitchFamily="34" charset="-128"/>
            </a:endParaRPr>
          </a:p>
        </p:txBody>
      </p:sp>
      <p:sp>
        <p:nvSpPr>
          <p:cNvPr id="211" name="Google Shape;211;gddda14a28c_0_53"/>
          <p:cNvSpPr/>
          <p:nvPr/>
        </p:nvSpPr>
        <p:spPr>
          <a:xfrm>
            <a:off x="359788" y="7071500"/>
            <a:ext cx="5531232" cy="3345300"/>
          </a:xfrm>
          <a:prstGeom prst="rect">
            <a:avLst/>
          </a:prstGeom>
          <a:noFill/>
          <a:ln w="19050" cap="flat" cmpd="sng">
            <a:solidFill>
              <a:srgbClr val="5CA3A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dirty="0">
                <a:latin typeface="Meiryo" panose="020B0604030504040204" pitchFamily="34" charset="-128"/>
                <a:ea typeface="Meiryo" panose="020B0604030504040204" pitchFamily="34" charset="-128"/>
              </a:rPr>
              <a:t>＜自分のふりかえり＞</a:t>
            </a:r>
            <a:endParaRPr dirty="0">
              <a:latin typeface="Meiryo" panose="020B0604030504040204" pitchFamily="34" charset="-128"/>
              <a:ea typeface="Meiryo" panose="020B0604030504040204" pitchFamily="34" charset="-128"/>
            </a:endParaRPr>
          </a:p>
        </p:txBody>
      </p:sp>
      <p:sp>
        <p:nvSpPr>
          <p:cNvPr id="212" name="Google Shape;212;gddda14a28c_0_53"/>
          <p:cNvSpPr/>
          <p:nvPr/>
        </p:nvSpPr>
        <p:spPr>
          <a:xfrm>
            <a:off x="5995554" y="7071500"/>
            <a:ext cx="1204339" cy="3345300"/>
          </a:xfrm>
          <a:prstGeom prst="rect">
            <a:avLst/>
          </a:prstGeom>
          <a:noFill/>
          <a:ln w="19050" cap="flat" cmpd="sng">
            <a:solidFill>
              <a:srgbClr val="CEC28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dirty="0">
                <a:latin typeface="Meiryo" panose="020B0604030504040204" pitchFamily="34" charset="-128"/>
                <a:ea typeface="Meiryo" panose="020B0604030504040204" pitchFamily="34" charset="-128"/>
              </a:rPr>
              <a:t>＜先生＞</a:t>
            </a:r>
            <a:endParaRPr dirty="0">
              <a:latin typeface="Meiryo" panose="020B0604030504040204" pitchFamily="34" charset="-128"/>
              <a:ea typeface="Meiryo" panose="020B0604030504040204" pitchFamily="34" charset="-128"/>
            </a:endParaRPr>
          </a:p>
        </p:txBody>
      </p:sp>
      <p:grpSp>
        <p:nvGrpSpPr>
          <p:cNvPr id="213" name="Google Shape;213;gddda14a28c_0_53"/>
          <p:cNvGrpSpPr/>
          <p:nvPr/>
        </p:nvGrpSpPr>
        <p:grpSpPr>
          <a:xfrm>
            <a:off x="6577019" y="9700684"/>
            <a:ext cx="614000" cy="722240"/>
            <a:chOff x="9143025" y="6172950"/>
            <a:chExt cx="592950" cy="640000"/>
          </a:xfrm>
        </p:grpSpPr>
        <p:sp>
          <p:nvSpPr>
            <p:cNvPr id="214" name="Google Shape;214;gddda14a28c_0_53"/>
            <p:cNvSpPr txBox="1"/>
            <p:nvPr/>
          </p:nvSpPr>
          <p:spPr>
            <a:xfrm>
              <a:off x="9267975" y="6344950"/>
              <a:ext cx="468000" cy="468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ja" sz="1800" b="1"/>
                <a:t>３</a:t>
              </a:r>
              <a:endParaRPr sz="1800" b="1"/>
            </a:p>
          </p:txBody>
        </p:sp>
        <p:cxnSp>
          <p:nvCxnSpPr>
            <p:cNvPr id="215" name="Google Shape;215;gddda14a28c_0_53"/>
            <p:cNvCxnSpPr/>
            <p:nvPr/>
          </p:nvCxnSpPr>
          <p:spPr>
            <a:xfrm rot="10800000" flipH="1">
              <a:off x="9143025" y="6172950"/>
              <a:ext cx="492000" cy="492000"/>
            </a:xfrm>
            <a:prstGeom prst="straightConnector1">
              <a:avLst/>
            </a:prstGeom>
            <a:noFill/>
            <a:ln w="28575" cap="flat" cmpd="sng">
              <a:solidFill>
                <a:schemeClr val="dk2"/>
              </a:solidFill>
              <a:prstDash val="solid"/>
              <a:round/>
              <a:headEnd type="none" w="med" len="med"/>
              <a:tailEnd type="none" w="med" len="med"/>
            </a:ln>
          </p:spPr>
        </p:cxnSp>
      </p:grpSp>
      <p:grpSp>
        <p:nvGrpSpPr>
          <p:cNvPr id="216" name="Google Shape;216;gddda14a28c_0_53"/>
          <p:cNvGrpSpPr/>
          <p:nvPr/>
        </p:nvGrpSpPr>
        <p:grpSpPr>
          <a:xfrm>
            <a:off x="3644335" y="9700684"/>
            <a:ext cx="662444" cy="722240"/>
            <a:chOff x="9143025" y="6172950"/>
            <a:chExt cx="592950" cy="640000"/>
          </a:xfrm>
        </p:grpSpPr>
        <p:sp>
          <p:nvSpPr>
            <p:cNvPr id="217" name="Google Shape;217;gddda14a28c_0_53"/>
            <p:cNvSpPr txBox="1"/>
            <p:nvPr/>
          </p:nvSpPr>
          <p:spPr>
            <a:xfrm>
              <a:off x="9267975" y="6344950"/>
              <a:ext cx="468000" cy="468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ja" sz="1800" b="1"/>
                <a:t>３</a:t>
              </a:r>
              <a:endParaRPr sz="1800" b="1"/>
            </a:p>
          </p:txBody>
        </p:sp>
        <p:cxnSp>
          <p:nvCxnSpPr>
            <p:cNvPr id="218" name="Google Shape;218;gddda14a28c_0_53"/>
            <p:cNvCxnSpPr/>
            <p:nvPr/>
          </p:nvCxnSpPr>
          <p:spPr>
            <a:xfrm rot="10800000" flipH="1">
              <a:off x="9143025" y="6172950"/>
              <a:ext cx="492000" cy="492000"/>
            </a:xfrm>
            <a:prstGeom prst="straightConnector1">
              <a:avLst/>
            </a:prstGeom>
            <a:noFill/>
            <a:ln w="28575" cap="flat" cmpd="sng">
              <a:solidFill>
                <a:schemeClr val="dk2"/>
              </a:solidFill>
              <a:prstDash val="solid"/>
              <a:round/>
              <a:headEnd type="none" w="med" len="med"/>
              <a:tailEnd type="none" w="med" len="med"/>
            </a:ln>
          </p:spPr>
        </p:cxnSp>
      </p:grpSp>
      <p:sp>
        <p:nvSpPr>
          <p:cNvPr id="222" name="Google Shape;222;gddda14a28c_0_53"/>
          <p:cNvSpPr/>
          <p:nvPr/>
        </p:nvSpPr>
        <p:spPr>
          <a:xfrm>
            <a:off x="1133388" y="1099687"/>
            <a:ext cx="5851960" cy="360000"/>
          </a:xfrm>
          <a:prstGeom prst="roundRect">
            <a:avLst>
              <a:gd name="adj" fmla="val 16667"/>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ddda14a28c_0_53"/>
          <p:cNvSpPr txBox="1"/>
          <p:nvPr/>
        </p:nvSpPr>
        <p:spPr>
          <a:xfrm>
            <a:off x="266850" y="1074062"/>
            <a:ext cx="905700" cy="36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ja" sz="1300" dirty="0">
                <a:latin typeface="Meiryo" panose="020B0604030504040204" pitchFamily="34" charset="-128"/>
                <a:ea typeface="Meiryo" panose="020B0604030504040204" pitchFamily="34" charset="-128"/>
              </a:rPr>
              <a:t>テーマ：</a:t>
            </a:r>
            <a:endParaRPr sz="1300" dirty="0">
              <a:latin typeface="Meiryo" panose="020B0604030504040204" pitchFamily="34" charset="-128"/>
              <a:ea typeface="Meiryo" panose="020B0604030504040204" pitchFamily="34" charset="-128"/>
            </a:endParaRPr>
          </a:p>
        </p:txBody>
      </p:sp>
      <p:sp>
        <p:nvSpPr>
          <p:cNvPr id="224" name="Google Shape;224;gddda14a28c_0_53"/>
          <p:cNvSpPr txBox="1"/>
          <p:nvPr/>
        </p:nvSpPr>
        <p:spPr>
          <a:xfrm>
            <a:off x="-261775" y="590341"/>
            <a:ext cx="1434325" cy="4177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ja" altLang="en-US" sz="1300" dirty="0">
                <a:latin typeface="Meiryo" panose="020B0604030504040204" pitchFamily="34" charset="-128"/>
                <a:ea typeface="Meiryo" panose="020B0604030504040204" pitchFamily="34" charset="-128"/>
              </a:rPr>
              <a:t>学んだ例文</a:t>
            </a:r>
            <a:r>
              <a:rPr lang="ja" sz="1300" dirty="0">
                <a:latin typeface="Meiryo" panose="020B0604030504040204" pitchFamily="34" charset="-128"/>
                <a:ea typeface="Meiryo" panose="020B0604030504040204" pitchFamily="34" charset="-128"/>
              </a:rPr>
              <a:t>：</a:t>
            </a:r>
            <a:endParaRPr sz="1300" dirty="0">
              <a:latin typeface="Meiryo" panose="020B0604030504040204" pitchFamily="34" charset="-128"/>
              <a:ea typeface="Meiryo" panose="020B0604030504040204" pitchFamily="34" charset="-128"/>
            </a:endParaRPr>
          </a:p>
        </p:txBody>
      </p:sp>
      <p:sp>
        <p:nvSpPr>
          <p:cNvPr id="225" name="Google Shape;225;gddda14a28c_0_53"/>
          <p:cNvSpPr txBox="1"/>
          <p:nvPr/>
        </p:nvSpPr>
        <p:spPr>
          <a:xfrm>
            <a:off x="266849" y="1653560"/>
            <a:ext cx="6439555"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sz="1300" dirty="0">
                <a:latin typeface="Meiryo" panose="020B0604030504040204" pitchFamily="34" charset="-128"/>
                <a:ea typeface="Meiryo" panose="020B0604030504040204" pitchFamily="34" charset="-128"/>
              </a:rPr>
              <a:t>＜リサーチをして、伝えたいことを書きましょう＞</a:t>
            </a:r>
            <a:endParaRPr sz="1300" dirty="0">
              <a:latin typeface="Meiryo" panose="020B0604030504040204" pitchFamily="34" charset="-128"/>
              <a:ea typeface="Meiryo" panose="020B0604030504040204" pitchFamily="34" charset="-128"/>
            </a:endParaRPr>
          </a:p>
        </p:txBody>
      </p:sp>
      <p:sp>
        <p:nvSpPr>
          <p:cNvPr id="42" name="Google Shape;222;gddda14a28c_0_53">
            <a:extLst>
              <a:ext uri="{FF2B5EF4-FFF2-40B4-BE49-F238E27FC236}">
                <a16:creationId xmlns:a16="http://schemas.microsoft.com/office/drawing/2014/main" id="{E274428A-A107-3D4F-A3F0-9219ED8B6BE8}"/>
              </a:ext>
            </a:extLst>
          </p:cNvPr>
          <p:cNvSpPr/>
          <p:nvPr/>
        </p:nvSpPr>
        <p:spPr>
          <a:xfrm>
            <a:off x="1133388" y="604665"/>
            <a:ext cx="5851960" cy="360000"/>
          </a:xfrm>
          <a:prstGeom prst="roundRect">
            <a:avLst>
              <a:gd name="adj" fmla="val 16667"/>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2;gddda14a31b_0_48">
            <a:extLst>
              <a:ext uri="{FF2B5EF4-FFF2-40B4-BE49-F238E27FC236}">
                <a16:creationId xmlns:a16="http://schemas.microsoft.com/office/drawing/2014/main" id="{1A5FD0A4-7061-3B4F-BDB3-C328B47E6CB1}"/>
              </a:ext>
            </a:extLst>
          </p:cNvPr>
          <p:cNvSpPr txBox="1"/>
          <p:nvPr/>
        </p:nvSpPr>
        <p:spPr>
          <a:xfrm>
            <a:off x="3317813" y="93552"/>
            <a:ext cx="178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Architects Daughter"/>
                <a:ea typeface="Architects Daughter"/>
                <a:cs typeface="Architects Daughter"/>
                <a:sym typeface="Architects Daughter"/>
              </a:rPr>
              <a:t>Sample Taro</a:t>
            </a:r>
            <a:endParaRPr dirty="0">
              <a:latin typeface="Architects Daughter"/>
              <a:ea typeface="Architects Daughter"/>
              <a:cs typeface="Architects Daughter"/>
              <a:sym typeface="Architects Daughter"/>
            </a:endParaRPr>
          </a:p>
        </p:txBody>
      </p:sp>
      <p:sp>
        <p:nvSpPr>
          <p:cNvPr id="44" name="Google Shape;233;gddda14a31b_0_48">
            <a:extLst>
              <a:ext uri="{FF2B5EF4-FFF2-40B4-BE49-F238E27FC236}">
                <a16:creationId xmlns:a16="http://schemas.microsoft.com/office/drawing/2014/main" id="{5CE85AEB-C4B6-8B4D-8C67-102C4DEAB109}"/>
              </a:ext>
            </a:extLst>
          </p:cNvPr>
          <p:cNvSpPr txBox="1"/>
          <p:nvPr/>
        </p:nvSpPr>
        <p:spPr>
          <a:xfrm>
            <a:off x="5904244" y="112920"/>
            <a:ext cx="178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Architects Daughter"/>
                <a:ea typeface="Architects Daughter"/>
                <a:cs typeface="Architects Daughter"/>
                <a:sym typeface="Architects Daughter"/>
              </a:rPr>
              <a:t>2021　　6　　8</a:t>
            </a:r>
            <a:endParaRPr dirty="0">
              <a:latin typeface="Architects Daughter"/>
              <a:ea typeface="Architects Daughter"/>
              <a:cs typeface="Architects Daughter"/>
              <a:sym typeface="Architects Daughter"/>
            </a:endParaRPr>
          </a:p>
        </p:txBody>
      </p:sp>
      <p:sp>
        <p:nvSpPr>
          <p:cNvPr id="45" name="Google Shape;234;gddda14a31b_0_48">
            <a:extLst>
              <a:ext uri="{FF2B5EF4-FFF2-40B4-BE49-F238E27FC236}">
                <a16:creationId xmlns:a16="http://schemas.microsoft.com/office/drawing/2014/main" id="{5EFE358E-B147-134E-828E-AED1B60F4887}"/>
              </a:ext>
            </a:extLst>
          </p:cNvPr>
          <p:cNvSpPr txBox="1"/>
          <p:nvPr/>
        </p:nvSpPr>
        <p:spPr>
          <a:xfrm>
            <a:off x="1061619" y="574687"/>
            <a:ext cx="270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Kiwi Maru"/>
                <a:ea typeface="Kiwi Maru"/>
                <a:cs typeface="Kiwi Maru"/>
                <a:sym typeface="Kiwi Maru"/>
              </a:rPr>
              <a:t>勧誘 (Let’s = 〜しましょう)</a:t>
            </a:r>
            <a:endParaRPr dirty="0">
              <a:latin typeface="Kiwi Maru"/>
              <a:ea typeface="Kiwi Maru"/>
              <a:cs typeface="Kiwi Maru"/>
              <a:sym typeface="Kiwi Maru"/>
            </a:endParaRPr>
          </a:p>
        </p:txBody>
      </p:sp>
      <p:sp>
        <p:nvSpPr>
          <p:cNvPr id="46" name="Google Shape;235;gddda14a31b_0_48">
            <a:extLst>
              <a:ext uri="{FF2B5EF4-FFF2-40B4-BE49-F238E27FC236}">
                <a16:creationId xmlns:a16="http://schemas.microsoft.com/office/drawing/2014/main" id="{4180E44A-C88A-A64F-8389-4125A9A3FC12}"/>
              </a:ext>
            </a:extLst>
          </p:cNvPr>
          <p:cNvSpPr txBox="1"/>
          <p:nvPr/>
        </p:nvSpPr>
        <p:spPr>
          <a:xfrm>
            <a:off x="1074128" y="1091489"/>
            <a:ext cx="397582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Kiwi Maru"/>
                <a:ea typeface="Kiwi Maru"/>
                <a:cs typeface="Kiwi Maru"/>
                <a:sym typeface="Kiwi Maru"/>
              </a:rPr>
              <a:t>戦争をなくすために重要なこと</a:t>
            </a:r>
            <a:r>
              <a:rPr lang="ja" altLang="en-US" dirty="0">
                <a:latin typeface="Kiwi Maru"/>
                <a:ea typeface="Kiwi Maru"/>
                <a:cs typeface="Kiwi Maru"/>
                <a:sym typeface="Kiwi Maru"/>
              </a:rPr>
              <a:t>は何ですか？</a:t>
            </a:r>
            <a:endParaRPr dirty="0">
              <a:latin typeface="Kiwi Maru"/>
              <a:ea typeface="Kiwi Maru"/>
              <a:cs typeface="Kiwi Maru"/>
              <a:sym typeface="Kiwi Maru"/>
            </a:endParaRPr>
          </a:p>
        </p:txBody>
      </p:sp>
      <p:sp>
        <p:nvSpPr>
          <p:cNvPr id="47" name="Google Shape;236;gddda14a31b_0_48">
            <a:extLst>
              <a:ext uri="{FF2B5EF4-FFF2-40B4-BE49-F238E27FC236}">
                <a16:creationId xmlns:a16="http://schemas.microsoft.com/office/drawing/2014/main" id="{9483F37B-6B6B-2541-82AD-0FEA210F30B0}"/>
              </a:ext>
            </a:extLst>
          </p:cNvPr>
          <p:cNvSpPr txBox="1"/>
          <p:nvPr/>
        </p:nvSpPr>
        <p:spPr>
          <a:xfrm>
            <a:off x="735100" y="1944825"/>
            <a:ext cx="5433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500" dirty="0">
                <a:latin typeface="Architects Daughter"/>
                <a:ea typeface="Architects Daughter"/>
                <a:cs typeface="Architects Daughter"/>
                <a:sym typeface="Architects Daughter"/>
              </a:rPr>
              <a:t>Let’s stop attacking other people.</a:t>
            </a:r>
            <a:endParaRPr sz="2500" dirty="0">
              <a:latin typeface="Architects Daughter"/>
              <a:ea typeface="Architects Daughter"/>
              <a:cs typeface="Architects Daughter"/>
              <a:sym typeface="Architects Daughter"/>
            </a:endParaRPr>
          </a:p>
        </p:txBody>
      </p:sp>
      <p:sp>
        <p:nvSpPr>
          <p:cNvPr id="48" name="Google Shape;237;gddda14a31b_0_48">
            <a:extLst>
              <a:ext uri="{FF2B5EF4-FFF2-40B4-BE49-F238E27FC236}">
                <a16:creationId xmlns:a16="http://schemas.microsoft.com/office/drawing/2014/main" id="{D998ACAF-0BB7-0B4B-BBAF-447BC997A1C3}"/>
              </a:ext>
            </a:extLst>
          </p:cNvPr>
          <p:cNvSpPr txBox="1"/>
          <p:nvPr/>
        </p:nvSpPr>
        <p:spPr>
          <a:xfrm>
            <a:off x="598850" y="3694400"/>
            <a:ext cx="658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500">
                <a:latin typeface="Architects Daughter"/>
                <a:ea typeface="Architects Daughter"/>
                <a:cs typeface="Architects Daughter"/>
                <a:sym typeface="Architects Daughter"/>
              </a:rPr>
              <a:t>Let’s study English to communicate.</a:t>
            </a:r>
            <a:endParaRPr sz="2500">
              <a:latin typeface="Architects Daughter"/>
              <a:ea typeface="Architects Daughter"/>
              <a:cs typeface="Architects Daughter"/>
              <a:sym typeface="Architects Daughter"/>
            </a:endParaRPr>
          </a:p>
        </p:txBody>
      </p:sp>
      <p:sp>
        <p:nvSpPr>
          <p:cNvPr id="49" name="Google Shape;238;gddda14a31b_0_48">
            <a:extLst>
              <a:ext uri="{FF2B5EF4-FFF2-40B4-BE49-F238E27FC236}">
                <a16:creationId xmlns:a16="http://schemas.microsoft.com/office/drawing/2014/main" id="{1FB070DD-5BF7-8443-9107-04A9EF019019}"/>
              </a:ext>
            </a:extLst>
          </p:cNvPr>
          <p:cNvSpPr txBox="1"/>
          <p:nvPr/>
        </p:nvSpPr>
        <p:spPr>
          <a:xfrm>
            <a:off x="798250" y="2819613"/>
            <a:ext cx="5433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500">
                <a:latin typeface="Architects Daughter"/>
                <a:ea typeface="Architects Daughter"/>
                <a:cs typeface="Architects Daughter"/>
                <a:sym typeface="Architects Daughter"/>
              </a:rPr>
              <a:t>We should not fight, but help.</a:t>
            </a:r>
            <a:endParaRPr sz="2500">
              <a:latin typeface="Architects Daughter"/>
              <a:ea typeface="Architects Daughter"/>
              <a:cs typeface="Architects Daughter"/>
              <a:sym typeface="Architects Daughter"/>
            </a:endParaRPr>
          </a:p>
        </p:txBody>
      </p:sp>
      <p:sp>
        <p:nvSpPr>
          <p:cNvPr id="50" name="Google Shape;239;gddda14a31b_0_48">
            <a:extLst>
              <a:ext uri="{FF2B5EF4-FFF2-40B4-BE49-F238E27FC236}">
                <a16:creationId xmlns:a16="http://schemas.microsoft.com/office/drawing/2014/main" id="{B81983C1-428A-5343-8830-34FFAB287422}"/>
              </a:ext>
            </a:extLst>
          </p:cNvPr>
          <p:cNvSpPr txBox="1"/>
          <p:nvPr/>
        </p:nvSpPr>
        <p:spPr>
          <a:xfrm>
            <a:off x="478150" y="5000475"/>
            <a:ext cx="6073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Kiwi Maru"/>
                <a:ea typeface="Kiwi Maru"/>
                <a:cs typeface="Kiwi Maru"/>
                <a:sym typeface="Kiwi Maru"/>
              </a:rPr>
              <a:t>カラオケさんの</a:t>
            </a:r>
            <a:r>
              <a:rPr lang="ja" altLang="en-US" dirty="0">
                <a:latin typeface="Kiwi Maru"/>
                <a:ea typeface="Kiwi Maru"/>
                <a:cs typeface="Kiwi Maru"/>
                <a:sym typeface="Kiwi Maru"/>
              </a:rPr>
              <a:t>コミュニケーションが大事、という</a:t>
            </a:r>
            <a:r>
              <a:rPr lang="ja" dirty="0">
                <a:latin typeface="Kiwi Maru"/>
                <a:ea typeface="Kiwi Maru"/>
                <a:cs typeface="Kiwi Maru"/>
                <a:sym typeface="Kiwi Maru"/>
              </a:rPr>
              <a:t>アイディアに共感しました。争いは一人だけではなく、世界の人々の力が必要だとおもいました。</a:t>
            </a:r>
            <a:endParaRPr dirty="0">
              <a:latin typeface="Kiwi Maru"/>
              <a:ea typeface="Kiwi Maru"/>
              <a:cs typeface="Kiwi Maru"/>
              <a:sym typeface="Kiwi Maru"/>
            </a:endParaRPr>
          </a:p>
        </p:txBody>
      </p:sp>
      <p:sp>
        <p:nvSpPr>
          <p:cNvPr id="51" name="Google Shape;240;gddda14a31b_0_48">
            <a:extLst>
              <a:ext uri="{FF2B5EF4-FFF2-40B4-BE49-F238E27FC236}">
                <a16:creationId xmlns:a16="http://schemas.microsoft.com/office/drawing/2014/main" id="{7ED98EC9-774A-E14F-BAA7-6478595A20A1}"/>
              </a:ext>
            </a:extLst>
          </p:cNvPr>
          <p:cNvSpPr txBox="1"/>
          <p:nvPr/>
        </p:nvSpPr>
        <p:spPr>
          <a:xfrm>
            <a:off x="522649" y="7443225"/>
            <a:ext cx="5182911"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Kiwi Maru"/>
                <a:ea typeface="Kiwi Maru"/>
                <a:cs typeface="Kiwi Maru"/>
                <a:sym typeface="Kiwi Maru"/>
              </a:rPr>
              <a:t>気をつけたことは、声の大きさです。みんなに聞こえるように大きな声で発表するように気をつけました。良くできたことは、今日学んだ「</a:t>
            </a:r>
            <a:r>
              <a:rPr lang="en-US" altLang="ja" dirty="0">
                <a:latin typeface="Kiwi Maru"/>
                <a:ea typeface="Kiwi Maru"/>
                <a:cs typeface="Kiwi Maru"/>
                <a:sym typeface="Kiwi Maru"/>
              </a:rPr>
              <a:t>Let’s</a:t>
            </a:r>
            <a:r>
              <a:rPr lang="ja" dirty="0">
                <a:latin typeface="Kiwi Maru"/>
                <a:ea typeface="Kiwi Maru"/>
                <a:cs typeface="Kiwi Maru"/>
                <a:sym typeface="Kiwi Maru"/>
              </a:rPr>
              <a:t>」と、この前学んだ「助動詞」を使って、戦争を止めようとする気持ちを伝えられたことだと思います。改善したいことは、英語で話すことです。今日は２枚のイエローカードを渡されてしまいました。歌うのは恥ずかしいので、次からは英語で友達たちと話したいです。</a:t>
            </a:r>
            <a:endParaRPr dirty="0">
              <a:latin typeface="Kiwi Maru"/>
              <a:ea typeface="Kiwi Maru"/>
              <a:cs typeface="Kiwi Maru"/>
              <a:sym typeface="Kiwi Maru"/>
            </a:endParaRPr>
          </a:p>
        </p:txBody>
      </p:sp>
      <p:sp>
        <p:nvSpPr>
          <p:cNvPr id="52" name="Google Shape;241;gddda14a31b_0_48">
            <a:extLst>
              <a:ext uri="{FF2B5EF4-FFF2-40B4-BE49-F238E27FC236}">
                <a16:creationId xmlns:a16="http://schemas.microsoft.com/office/drawing/2014/main" id="{89DF7FC6-4E8D-9042-AD9D-30C4F21AA2ED}"/>
              </a:ext>
            </a:extLst>
          </p:cNvPr>
          <p:cNvSpPr txBox="1"/>
          <p:nvPr/>
        </p:nvSpPr>
        <p:spPr>
          <a:xfrm>
            <a:off x="3769700" y="9471675"/>
            <a:ext cx="39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400" b="1">
                <a:latin typeface="Architects Daughter"/>
                <a:ea typeface="Architects Daughter"/>
                <a:cs typeface="Architects Daughter"/>
                <a:sym typeface="Architects Daughter"/>
              </a:rPr>
              <a:t>1</a:t>
            </a:r>
            <a:endParaRPr sz="2400" b="1">
              <a:latin typeface="Architects Daughter"/>
              <a:ea typeface="Architects Daughter"/>
              <a:cs typeface="Architects Daughter"/>
              <a:sym typeface="Architects Daughter"/>
            </a:endParaRPr>
          </a:p>
        </p:txBody>
      </p:sp>
      <p:sp>
        <p:nvSpPr>
          <p:cNvPr id="53" name="Google Shape;242;gddda14a31b_0_48">
            <a:extLst>
              <a:ext uri="{FF2B5EF4-FFF2-40B4-BE49-F238E27FC236}">
                <a16:creationId xmlns:a16="http://schemas.microsoft.com/office/drawing/2014/main" id="{2608BB6D-168C-3348-A543-71CD556A7DC9}"/>
              </a:ext>
            </a:extLst>
          </p:cNvPr>
          <p:cNvSpPr txBox="1"/>
          <p:nvPr/>
        </p:nvSpPr>
        <p:spPr>
          <a:xfrm>
            <a:off x="5974345" y="7590664"/>
            <a:ext cx="23346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ja" dirty="0">
                <a:latin typeface="HiraMinPro-W3"/>
                <a:ea typeface="HiraMinPro-W3"/>
                <a:cs typeface="HiraMinPro-W3"/>
                <a:sym typeface="HiraMinPro-W3"/>
              </a:rPr>
              <a:t>Good Job!</a:t>
            </a:r>
          </a:p>
          <a:p>
            <a:pPr marL="0" lvl="0" indent="0" algn="l" rtl="0">
              <a:spcBef>
                <a:spcPts val="0"/>
              </a:spcBef>
              <a:spcAft>
                <a:spcPts val="0"/>
              </a:spcAft>
              <a:buNone/>
            </a:pPr>
            <a:endParaRPr lang="en-US" altLang="ja" dirty="0">
              <a:latin typeface="HiraMinPro-W3"/>
              <a:ea typeface="HiraMinPro-W3"/>
              <a:cs typeface="HiraMinPro-W3"/>
              <a:sym typeface="HiraMinPro-W3"/>
            </a:endParaRPr>
          </a:p>
          <a:p>
            <a:pPr marL="0" lvl="0" indent="0" algn="l" rtl="0">
              <a:spcBef>
                <a:spcPts val="0"/>
              </a:spcBef>
              <a:spcAft>
                <a:spcPts val="0"/>
              </a:spcAft>
              <a:buNone/>
            </a:pPr>
            <a:r>
              <a:rPr lang="ja" altLang="en-US" dirty="0">
                <a:latin typeface="HiraMinPro-W3"/>
                <a:ea typeface="HiraMinPro-W3"/>
                <a:cs typeface="HiraMinPro-W3"/>
                <a:sym typeface="HiraMinPro-W3"/>
              </a:rPr>
              <a:t>今度は</a:t>
            </a:r>
            <a:endParaRPr lang="en-US" altLang="ja" dirty="0">
              <a:latin typeface="HiraMinPro-W3"/>
              <a:ea typeface="HiraMinPro-W3"/>
              <a:cs typeface="HiraMinPro-W3"/>
              <a:sym typeface="HiraMinPro-W3"/>
            </a:endParaRPr>
          </a:p>
          <a:p>
            <a:pPr marL="0" lvl="0" indent="0" algn="l" rtl="0">
              <a:spcBef>
                <a:spcPts val="0"/>
              </a:spcBef>
              <a:spcAft>
                <a:spcPts val="0"/>
              </a:spcAft>
              <a:buNone/>
            </a:pPr>
            <a:r>
              <a:rPr lang="ja" altLang="en-US" dirty="0">
                <a:latin typeface="HiraMinPro-W3"/>
                <a:ea typeface="HiraMinPro-W3"/>
                <a:cs typeface="HiraMinPro-W3"/>
                <a:sym typeface="HiraMinPro-W3"/>
              </a:rPr>
              <a:t>みんなの</a:t>
            </a:r>
            <a:endParaRPr lang="en-US" altLang="ja" dirty="0">
              <a:latin typeface="HiraMinPro-W3"/>
              <a:ea typeface="HiraMinPro-W3"/>
              <a:cs typeface="HiraMinPro-W3"/>
              <a:sym typeface="HiraMinPro-W3"/>
            </a:endParaRPr>
          </a:p>
          <a:p>
            <a:pPr marL="0" lvl="0" indent="0" algn="l" rtl="0">
              <a:spcBef>
                <a:spcPts val="0"/>
              </a:spcBef>
              <a:spcAft>
                <a:spcPts val="0"/>
              </a:spcAft>
              <a:buNone/>
            </a:pPr>
            <a:r>
              <a:rPr lang="ja" altLang="en-US" dirty="0">
                <a:latin typeface="HiraMinPro-W3"/>
                <a:ea typeface="HiraMinPro-W3"/>
                <a:cs typeface="HiraMinPro-W3"/>
                <a:sym typeface="HiraMinPro-W3"/>
              </a:rPr>
              <a:t>目を見て</a:t>
            </a:r>
            <a:endParaRPr lang="en-US" altLang="ja" dirty="0">
              <a:latin typeface="HiraMinPro-W3"/>
              <a:ea typeface="HiraMinPro-W3"/>
              <a:cs typeface="HiraMinPro-W3"/>
              <a:sym typeface="HiraMinPro-W3"/>
            </a:endParaRPr>
          </a:p>
          <a:p>
            <a:pPr marL="0" lvl="0" indent="0" algn="l" rtl="0">
              <a:spcBef>
                <a:spcPts val="0"/>
              </a:spcBef>
              <a:spcAft>
                <a:spcPts val="0"/>
              </a:spcAft>
              <a:buNone/>
            </a:pPr>
            <a:r>
              <a:rPr lang="ja" altLang="en-US" dirty="0">
                <a:latin typeface="HiraMinPro-W3"/>
                <a:ea typeface="HiraMinPro-W3"/>
                <a:cs typeface="HiraMinPro-W3"/>
                <a:sym typeface="HiraMinPro-W3"/>
              </a:rPr>
              <a:t>話そう</a:t>
            </a:r>
            <a:r>
              <a:rPr lang="ja" dirty="0">
                <a:latin typeface="HiraMinPro-W3"/>
                <a:ea typeface="HiraMinPro-W3"/>
                <a:cs typeface="HiraMinPro-W3"/>
                <a:sym typeface="HiraMinPro-W3"/>
              </a:rPr>
              <a:t>！</a:t>
            </a:r>
            <a:endParaRPr dirty="0">
              <a:latin typeface="HiraMinPro-W3"/>
              <a:ea typeface="HiraMinPro-W3"/>
              <a:cs typeface="HiraMinPro-W3"/>
              <a:sym typeface="HiraMinPro-W3"/>
            </a:endParaRPr>
          </a:p>
          <a:p>
            <a:pPr marL="0" lvl="0" indent="0" algn="l" rtl="0">
              <a:spcBef>
                <a:spcPts val="0"/>
              </a:spcBef>
              <a:spcAft>
                <a:spcPts val="0"/>
              </a:spcAft>
              <a:buNone/>
            </a:pPr>
            <a:endParaRPr dirty="0">
              <a:latin typeface="HiraMinPro-W3"/>
              <a:ea typeface="HiraMinPro-W3"/>
              <a:cs typeface="HiraMinPro-W3"/>
              <a:sym typeface="HiraMinPro-W3"/>
            </a:endParaRPr>
          </a:p>
        </p:txBody>
      </p:sp>
      <p:sp>
        <p:nvSpPr>
          <p:cNvPr id="54" name="Google Shape;243;gddda14a31b_0_48">
            <a:extLst>
              <a:ext uri="{FF2B5EF4-FFF2-40B4-BE49-F238E27FC236}">
                <a16:creationId xmlns:a16="http://schemas.microsoft.com/office/drawing/2014/main" id="{447442DC-9044-F942-AD34-0D7E398BE67B}"/>
              </a:ext>
            </a:extLst>
          </p:cNvPr>
          <p:cNvSpPr txBox="1"/>
          <p:nvPr/>
        </p:nvSpPr>
        <p:spPr>
          <a:xfrm>
            <a:off x="6515400" y="9471675"/>
            <a:ext cx="394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000">
                <a:latin typeface="HiraMinPro-W3"/>
                <a:ea typeface="HiraMinPro-W3"/>
                <a:cs typeface="HiraMinPro-W3"/>
                <a:sym typeface="HiraMinPro-W3"/>
              </a:rPr>
              <a:t>2</a:t>
            </a:r>
            <a:endParaRPr sz="2000">
              <a:latin typeface="HiraMinPro-W3"/>
              <a:ea typeface="HiraMinPro-W3"/>
              <a:cs typeface="HiraMinPro-W3"/>
              <a:sym typeface="HiraMinPro-W3"/>
            </a:endParaRPr>
          </a:p>
        </p:txBody>
      </p:sp>
      <p:sp>
        <p:nvSpPr>
          <p:cNvPr id="55" name="Google Shape;224;gddda14a28c_0_53">
            <a:extLst>
              <a:ext uri="{FF2B5EF4-FFF2-40B4-BE49-F238E27FC236}">
                <a16:creationId xmlns:a16="http://schemas.microsoft.com/office/drawing/2014/main" id="{3F1D170F-C2AC-6D4D-9081-0FDA9EC25119}"/>
              </a:ext>
            </a:extLst>
          </p:cNvPr>
          <p:cNvSpPr txBox="1"/>
          <p:nvPr/>
        </p:nvSpPr>
        <p:spPr>
          <a:xfrm>
            <a:off x="206338" y="152864"/>
            <a:ext cx="2111264" cy="4177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ja" altLang="en-US" sz="1300" b="1" dirty="0">
                <a:latin typeface="Meiryo" panose="020B0604030504040204" pitchFamily="34" charset="-128"/>
                <a:ea typeface="Meiryo" panose="020B0604030504040204" pitchFamily="34" charset="-128"/>
              </a:rPr>
              <a:t>１分スピーチシート</a:t>
            </a:r>
            <a:endParaRPr sz="1300" b="1" dirty="0">
              <a:latin typeface="Meiryo" panose="020B0604030504040204" pitchFamily="34" charset="-128"/>
              <a:ea typeface="Meiryo" panose="020B0604030504040204" pitchFamily="34" charset="-128"/>
            </a:endParaRPr>
          </a:p>
        </p:txBody>
      </p:sp>
      <p:sp>
        <p:nvSpPr>
          <p:cNvPr id="57" name="Google Shape;149;p3">
            <a:extLst>
              <a:ext uri="{FF2B5EF4-FFF2-40B4-BE49-F238E27FC236}">
                <a16:creationId xmlns:a16="http://schemas.microsoft.com/office/drawing/2014/main" id="{55E7B999-255C-6347-8141-A48FC5BDD5BE}"/>
              </a:ext>
            </a:extLst>
          </p:cNvPr>
          <p:cNvSpPr txBox="1"/>
          <p:nvPr/>
        </p:nvSpPr>
        <p:spPr>
          <a:xfrm>
            <a:off x="359788" y="6037275"/>
            <a:ext cx="5988600" cy="8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altLang="en-US" sz="1200" dirty="0">
                <a:solidFill>
                  <a:schemeClr val="dk1"/>
                </a:solidFill>
                <a:latin typeface="Meiryo" panose="020B0604030504040204" pitchFamily="34" charset="-128"/>
                <a:ea typeface="Meiryo" panose="020B0604030504040204" pitchFamily="34" charset="-128"/>
              </a:rPr>
              <a:t>＜</a:t>
            </a:r>
            <a:r>
              <a:rPr lang="ja" sz="1200" dirty="0">
                <a:solidFill>
                  <a:schemeClr val="dk1"/>
                </a:solidFill>
                <a:latin typeface="Meiryo" panose="020B0604030504040204" pitchFamily="34" charset="-128"/>
                <a:ea typeface="Meiryo" panose="020B0604030504040204" pitchFamily="34" charset="-128"/>
              </a:rPr>
              <a:t>今日のクラスのリフレクションをしましょう</a:t>
            </a:r>
            <a:r>
              <a:rPr lang="ja" altLang="en-US" sz="1200" dirty="0">
                <a:solidFill>
                  <a:schemeClr val="dk1"/>
                </a:solidFill>
                <a:latin typeface="Meiryo" panose="020B0604030504040204" pitchFamily="34" charset="-128"/>
                <a:ea typeface="Meiryo" panose="020B0604030504040204" pitchFamily="34" charset="-128"/>
              </a:rPr>
              <a:t>＞自己採点しましょう。</a:t>
            </a:r>
            <a:endParaRPr sz="1200" dirty="0">
              <a:solidFill>
                <a:schemeClr val="dk1"/>
              </a:solidFill>
              <a:latin typeface="Meiryo" panose="020B0604030504040204" pitchFamily="34" charset="-128"/>
              <a:ea typeface="Meiryo" panose="020B0604030504040204" pitchFamily="34" charset="-128"/>
            </a:endParaRPr>
          </a:p>
          <a:p>
            <a:r>
              <a:rPr lang="ja" altLang="ja-JP" sz="1200" dirty="0">
                <a:solidFill>
                  <a:schemeClr val="dk1"/>
                </a:solidFill>
                <a:latin typeface="Meiryo" panose="020B0604030504040204" pitchFamily="34" charset="-128"/>
                <a:ea typeface="Meiryo" panose="020B0604030504040204" pitchFamily="34" charset="-128"/>
              </a:rPr>
              <a:t>□ </a:t>
            </a:r>
            <a:r>
              <a:rPr lang="ja" altLang="en-US" sz="1200" dirty="0">
                <a:solidFill>
                  <a:schemeClr val="dk1"/>
                </a:solidFill>
                <a:latin typeface="Meiryo" panose="020B0604030504040204" pitchFamily="34" charset="-128"/>
                <a:ea typeface="Meiryo" panose="020B0604030504040204" pitchFamily="34" charset="-128"/>
              </a:rPr>
              <a:t>何に気をつけましたか？　□アイコンタクトは取れましたか？</a:t>
            </a:r>
            <a:endParaRPr lang="en-US" altLang="ja" sz="1200" dirty="0">
              <a:solidFill>
                <a:schemeClr val="dk1"/>
              </a:solidFill>
              <a:latin typeface="Meiryo" panose="020B0604030504040204" pitchFamily="34" charset="-128"/>
              <a:ea typeface="Meiryo" panose="020B0604030504040204" pitchFamily="34" charset="-128"/>
            </a:endParaRPr>
          </a:p>
          <a:p>
            <a:pPr marL="0" lvl="0" indent="0" algn="l" rtl="0">
              <a:spcBef>
                <a:spcPts val="0"/>
              </a:spcBef>
              <a:spcAft>
                <a:spcPts val="0"/>
              </a:spcAft>
              <a:buNone/>
            </a:pPr>
            <a:r>
              <a:rPr lang="ja" sz="1200" dirty="0">
                <a:solidFill>
                  <a:schemeClr val="dk1"/>
                </a:solidFill>
                <a:latin typeface="Meiryo" panose="020B0604030504040204" pitchFamily="34" charset="-128"/>
                <a:ea typeface="Meiryo" panose="020B0604030504040204" pitchFamily="34" charset="-128"/>
              </a:rPr>
              <a:t>□ </a:t>
            </a:r>
            <a:r>
              <a:rPr lang="ja" altLang="en-US" sz="1200" dirty="0">
                <a:solidFill>
                  <a:schemeClr val="dk1"/>
                </a:solidFill>
                <a:latin typeface="Meiryo" panose="020B0604030504040204" pitchFamily="34" charset="-128"/>
                <a:ea typeface="Meiryo" panose="020B0604030504040204" pitchFamily="34" charset="-128"/>
              </a:rPr>
              <a:t>時間は守れましたか</a:t>
            </a:r>
            <a:r>
              <a:rPr lang="ja" sz="1200" dirty="0">
                <a:solidFill>
                  <a:schemeClr val="dk1"/>
                </a:solidFill>
                <a:latin typeface="Meiryo" panose="020B0604030504040204" pitchFamily="34" charset="-128"/>
                <a:ea typeface="Meiryo" panose="020B0604030504040204" pitchFamily="34" charset="-128"/>
              </a:rPr>
              <a:t>？</a:t>
            </a:r>
            <a:endParaRPr lang="en-US" altLang="ja" sz="1200" dirty="0">
              <a:solidFill>
                <a:schemeClr val="dk1"/>
              </a:solidFill>
              <a:latin typeface="Meiryo" panose="020B0604030504040204" pitchFamily="34" charset="-128"/>
              <a:ea typeface="Meiryo" panose="020B0604030504040204" pitchFamily="34" charset="-128"/>
            </a:endParaRPr>
          </a:p>
          <a:p>
            <a:pPr lvl="0"/>
            <a:r>
              <a:rPr lang="ja" sz="1200" dirty="0">
                <a:solidFill>
                  <a:schemeClr val="dk1"/>
                </a:solidFill>
                <a:latin typeface="Meiryo" panose="020B0604030504040204" pitchFamily="34" charset="-128"/>
                <a:ea typeface="Meiryo" panose="020B0604030504040204" pitchFamily="34" charset="-128"/>
              </a:rPr>
              <a:t>□ </a:t>
            </a:r>
            <a:r>
              <a:rPr lang="ja" altLang="en-US" sz="1200" dirty="0">
                <a:solidFill>
                  <a:schemeClr val="dk1"/>
                </a:solidFill>
                <a:latin typeface="Meiryo" panose="020B0604030504040204" pitchFamily="34" charset="-128"/>
                <a:ea typeface="Meiryo" panose="020B0604030504040204" pitchFamily="34" charset="-128"/>
              </a:rPr>
              <a:t>どこ</a:t>
            </a:r>
            <a:r>
              <a:rPr lang="ja" sz="1200" dirty="0">
                <a:solidFill>
                  <a:schemeClr val="dk1"/>
                </a:solidFill>
                <a:latin typeface="Meiryo" panose="020B0604030504040204" pitchFamily="34" charset="-128"/>
                <a:ea typeface="Meiryo" panose="020B0604030504040204" pitchFamily="34" charset="-128"/>
              </a:rPr>
              <a:t>を改善</a:t>
            </a:r>
            <a:r>
              <a:rPr lang="ja" altLang="en-US" sz="1200" dirty="0">
                <a:solidFill>
                  <a:schemeClr val="dk1"/>
                </a:solidFill>
                <a:latin typeface="Meiryo" panose="020B0604030504040204" pitchFamily="34" charset="-128"/>
                <a:ea typeface="Meiryo" panose="020B0604030504040204" pitchFamily="34" charset="-128"/>
              </a:rPr>
              <a:t>したらいいと思いますか</a:t>
            </a:r>
            <a:r>
              <a:rPr lang="ja" sz="1200" dirty="0">
                <a:solidFill>
                  <a:schemeClr val="dk1"/>
                </a:solidFill>
                <a:latin typeface="Meiryo" panose="020B0604030504040204" pitchFamily="34" charset="-128"/>
                <a:ea typeface="Meiryo" panose="020B0604030504040204" pitchFamily="34" charset="-128"/>
              </a:rPr>
              <a:t>？</a:t>
            </a:r>
            <a:r>
              <a:rPr lang="ja" altLang="ja-JP" sz="1200" dirty="0">
                <a:solidFill>
                  <a:schemeClr val="dk1"/>
                </a:solidFill>
                <a:latin typeface="Meiryo" panose="020B0604030504040204" pitchFamily="34" charset="-128"/>
                <a:ea typeface="Meiryo" panose="020B0604030504040204" pitchFamily="34" charset="-128"/>
              </a:rPr>
              <a:t> ？</a:t>
            </a:r>
            <a:r>
              <a:rPr lang="ja" altLang="en-US" sz="1200" dirty="0">
                <a:solidFill>
                  <a:schemeClr val="dk1"/>
                </a:solidFill>
                <a:latin typeface="Meiryo" panose="020B0604030504040204" pitchFamily="34" charset="-128"/>
                <a:ea typeface="Meiryo" panose="020B0604030504040204" pitchFamily="34" charset="-128"/>
              </a:rPr>
              <a:t>なぜ、そう思いましたか？</a:t>
            </a:r>
            <a:endParaRPr sz="1200" dirty="0">
              <a:solidFill>
                <a:schemeClr val="dk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33455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1700</Words>
  <Application>Microsoft Macintosh PowerPoint</Application>
  <PresentationFormat>ユーザー設定</PresentationFormat>
  <Paragraphs>245</Paragraphs>
  <Slides>6</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Architects Daughter</vt:lpstr>
      <vt:lpstr>HiraMinPro-W3</vt:lpstr>
      <vt:lpstr>Kiwi Maru</vt:lpstr>
      <vt:lpstr>Meiryo</vt:lpstr>
      <vt:lpstr>Arial</vt: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株式会社 REKIDS</cp:lastModifiedBy>
  <cp:revision>23</cp:revision>
  <dcterms:modified xsi:type="dcterms:W3CDTF">2021-06-18T00:05:57Z</dcterms:modified>
</cp:coreProperties>
</file>