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7" r:id="rId2"/>
  </p:sldIdLst>
  <p:sldSz cx="7099300" cy="99441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CAE"/>
    <a:srgbClr val="C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918"/>
  </p:normalViewPr>
  <p:slideViewPr>
    <p:cSldViewPr snapToGrid="0" snapToObjects="1">
      <p:cViewPr varScale="1">
        <p:scale>
          <a:sx n="84" d="100"/>
          <a:sy n="84" d="100"/>
        </p:scale>
        <p:origin x="35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7CC86-DCF6-5D4A-8ECD-7CD7743A9FF5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B012A-4C17-1D43-AFB3-ED32FEC55B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B012A-4C17-1D43-AFB3-ED32FEC55B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627426"/>
            <a:ext cx="6034405" cy="3462020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5222955"/>
            <a:ext cx="5324475" cy="2400855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0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529431"/>
            <a:ext cx="1530787" cy="84271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529431"/>
            <a:ext cx="4503618" cy="842716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57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2479122"/>
            <a:ext cx="6123146" cy="4136469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6654724"/>
            <a:ext cx="6123146" cy="21752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97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2647156"/>
            <a:ext cx="3017203" cy="6309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2647156"/>
            <a:ext cx="3017203" cy="6309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48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529434"/>
            <a:ext cx="6123146" cy="19220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2437687"/>
            <a:ext cx="3003336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3632359"/>
            <a:ext cx="3003336" cy="53426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2437687"/>
            <a:ext cx="3018127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3632359"/>
            <a:ext cx="3018127" cy="53426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43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4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2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431769"/>
            <a:ext cx="3594021" cy="7066756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00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431769"/>
            <a:ext cx="3594021" cy="7066756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0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5588-20D4-5B4C-A889-8B4237BCAFA7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CFEF-79EA-D447-A04F-FD339D35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7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kumimoji="1"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7855AB0F-98F4-01DD-5CF7-2C43DE67C124}"/>
              </a:ext>
            </a:extLst>
          </p:cNvPr>
          <p:cNvSpPr/>
          <p:nvPr/>
        </p:nvSpPr>
        <p:spPr>
          <a:xfrm>
            <a:off x="190906" y="5336345"/>
            <a:ext cx="6708199" cy="4188933"/>
          </a:xfrm>
          <a:prstGeom prst="roundRect">
            <a:avLst>
              <a:gd name="adj" fmla="val 7125"/>
            </a:avLst>
          </a:prstGeom>
          <a:solidFill>
            <a:srgbClr val="C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5C00C-9EA8-7545-A272-4E49F153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1" y="267195"/>
            <a:ext cx="5746913" cy="388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95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保護者</a:t>
            </a: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のみなさま</a:t>
            </a:r>
            <a:endParaRPr kumimoji="0" lang="ja-JP" altLang="ja-JP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2095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文法・スピーキング教材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/</a:t>
            </a:r>
            <a:r>
              <a:rPr kumimoji="0" lang="ja-JP" altLang="ja-JP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カラオケ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English</a:t>
            </a:r>
            <a:r>
              <a:rPr lang="ja-JP" altLang="en-US" sz="1200" b="1"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の</a:t>
            </a:r>
            <a:r>
              <a:rPr lang="en-US" altLang="ja-JP" sz="1200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1200" b="1"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配布</a:t>
            </a:r>
            <a:r>
              <a:rPr kumimoji="0" lang="ja-JP" altLang="ja-JP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ついて</a:t>
            </a:r>
            <a:endParaRPr lang="en-US" altLang="ja-JP" sz="1200" b="1" dirty="0">
              <a:latin typeface="HGMaruGothicMPRO" panose="020F0600000000000000" pitchFamily="34" charset="-128"/>
              <a:ea typeface="HGMaruGothicM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ja-JP" sz="1000" b="1" dirty="0">
              <a:latin typeface="HGMaruGothicMPRO" panose="020F0600000000000000" pitchFamily="34" charset="-128"/>
              <a:ea typeface="HGMaruGothicMPRO" panose="020F06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1100"/>
              <a:t>本校では、英語のスピーキング学習を積極的に進めるべく、英語学習ツール『カラオケ</a:t>
            </a:r>
            <a:r>
              <a:rPr lang="en-US" altLang="ja-JP" sz="1100" dirty="0"/>
              <a:t>English</a:t>
            </a:r>
            <a:r>
              <a:rPr lang="ja-JP" altLang="en-US" sz="1100"/>
              <a:t> （言語学習教材として特許を取得） </a:t>
            </a:r>
            <a:r>
              <a:rPr lang="ja-JP" altLang="ja-JP" sz="1100"/>
              <a:t>』を導入</a:t>
            </a:r>
            <a:r>
              <a:rPr lang="ja-JP" altLang="en-US" sz="1100"/>
              <a:t>いたします</a:t>
            </a:r>
            <a:r>
              <a:rPr lang="ja-JP" altLang="ja-JP" sz="1100"/>
              <a:t>。英語のスピーキング力を上げることができれば、英検などの試験対策</a:t>
            </a:r>
            <a:r>
              <a:rPr lang="ja-JP" altLang="en-US" sz="1100"/>
              <a:t>に</a:t>
            </a:r>
            <a:r>
              <a:rPr lang="ja-JP" altLang="ja-JP" sz="1100"/>
              <a:t>も役立</a:t>
            </a:r>
            <a:r>
              <a:rPr lang="ja-JP" altLang="en-US" sz="1100"/>
              <a:t>ちま</a:t>
            </a:r>
            <a:r>
              <a:rPr lang="ja-JP" altLang="ja-JP" sz="1100"/>
              <a:t>す。</a:t>
            </a:r>
            <a:r>
              <a:rPr lang="ja-JP" altLang="en-US" sz="1100"/>
              <a:t>各ご家庭で学習をスタート</a:t>
            </a:r>
            <a:r>
              <a:rPr lang="ja-JP" altLang="ja-JP" sz="1100"/>
              <a:t>していただきたく、</a:t>
            </a:r>
            <a:r>
              <a:rPr lang="en-US" altLang="ja-JP" sz="1100" dirty="0"/>
              <a:t>ID</a:t>
            </a:r>
            <a:r>
              <a:rPr lang="ja-JP" altLang="en-US" sz="1100"/>
              <a:t>とスタンプラリーシートをご用意しました</a:t>
            </a:r>
            <a:r>
              <a:rPr lang="ja-JP" altLang="ja-JP" sz="1100"/>
              <a:t>。 </a:t>
            </a:r>
            <a:endParaRPr lang="en-US" altLang="ja-JP" sz="1100" dirty="0"/>
          </a:p>
          <a:p>
            <a:pPr>
              <a:lnSpc>
                <a:spcPct val="150000"/>
              </a:lnSpc>
            </a:pP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r>
              <a:rPr lang="ja-JP" altLang="en-US" sz="1000" b="1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＜カラオケ</a:t>
            </a:r>
            <a:r>
              <a:rPr lang="en-US" altLang="ja-JP" sz="1000" b="1" dirty="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English</a:t>
            </a:r>
            <a:r>
              <a:rPr lang="ja-JP" altLang="en-US" sz="1000" b="1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について＞</a:t>
            </a:r>
            <a:endParaRPr lang="en-US" altLang="ja-JP" sz="1000" b="1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■ 英語を読むのが苦手な生徒さんでも、音真似することでスピーキング力を強化できます。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■</a:t>
            </a:r>
            <a:r>
              <a:rPr lang="en-US" altLang="ja-JP" sz="1000" dirty="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お配りした</a:t>
            </a:r>
            <a:r>
              <a:rPr lang="en-US" altLang="ja-JP" sz="1000" dirty="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とパスワードで、ログインをしてください。詳しくはスタンプラリー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シートの裏をご覧ください。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■ご自宅のパソコンやモバイルでもご活用いただけます。</a:t>
            </a:r>
            <a:endParaRPr lang="en-US" altLang="ja-JP" sz="11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ja-JP" sz="11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8D556-E776-1842-A836-C5B29702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63" y="5624285"/>
            <a:ext cx="7122889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139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b="1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i="0" u="none" strike="noStrike" cap="none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①</a:t>
            </a:r>
            <a:r>
              <a:rPr lang="ja-JP" altLang="en-US" sz="1050" b="1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カリキュラム　基本文法コース</a:t>
            </a: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基本１は中学１年、基本２は中学２年、基本３は中学３年、</a:t>
            </a:r>
            <a:endParaRPr lang="en-US" altLang="ja-JP" sz="105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基本４・５は高校で学ぶ文法となっています。</a:t>
            </a:r>
            <a:endParaRPr lang="en-US" altLang="ja-JP" sz="105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　　　</a:t>
            </a:r>
            <a:endParaRPr lang="en-US" altLang="ja-JP" sz="105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105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 b="1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②苦手な文法項目を検索して学習をスタート</a:t>
            </a: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5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苦手な文法</a:t>
            </a:r>
            <a:r>
              <a:rPr lang="en-US" altLang="ja-JP" sz="1050" dirty="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UNIT</a:t>
            </a:r>
            <a:r>
              <a:rPr lang="ja-JP" altLang="en-US" sz="105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から学んでみましょう。</a:t>
            </a:r>
            <a:endParaRPr lang="en-US" altLang="ja-JP" sz="1050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</a:t>
            </a:r>
            <a:endParaRPr lang="en-US" altLang="ja-JP" sz="1050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sz="1050" b="1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②英検対策にもご活用いただけます。</a:t>
            </a: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defTabSz="914400"/>
            <a:r>
              <a:rPr lang="ja-JP" altLang="en-US" sz="105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英検などのスピーキング力アップ対策にもご活用ください。</a:t>
            </a:r>
            <a:endParaRPr lang="en-US" altLang="ja-JP" sz="1050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defTabSz="914400"/>
            <a:endParaRPr lang="en-US" altLang="ja-JP" sz="1050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defTabSz="914400"/>
            <a:r>
              <a:rPr lang="en-US" altLang="ja-JP" sz="1050" b="1" dirty="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③</a:t>
            </a:r>
            <a:r>
              <a:rPr lang="ja-JP" altLang="en-US" sz="1050" b="1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お問い合わせ</a:t>
            </a:r>
            <a:endParaRPr lang="en-US" altLang="ja-JP" sz="1050" b="1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50" dirty="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※</a:t>
            </a:r>
            <a:r>
              <a:rPr lang="ja-JP" altLang="en-US" sz="1050">
                <a:solidFill>
                  <a:schemeClr val="bg2">
                    <a:lumMod val="25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お問い合わせはこちらに直接ご連絡いただけます。</a:t>
            </a:r>
            <a:endParaRPr lang="en-US" altLang="ja-JP" sz="1050" dirty="0">
              <a:solidFill>
                <a:schemeClr val="bg2">
                  <a:lumMod val="25000"/>
                </a:schemeClr>
              </a:solidFill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CFF674E-D07D-744C-C03F-A80051B1C997}"/>
              </a:ext>
            </a:extLst>
          </p:cNvPr>
          <p:cNvGrpSpPr/>
          <p:nvPr/>
        </p:nvGrpSpPr>
        <p:grpSpPr>
          <a:xfrm>
            <a:off x="349585" y="3596437"/>
            <a:ext cx="4737647" cy="1631511"/>
            <a:chOff x="871328" y="2339499"/>
            <a:chExt cx="5263577" cy="181263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D116EEB-1600-2D4B-98D3-029D6338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616" y="2339499"/>
              <a:ext cx="2401289" cy="1712865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1EC11E24-CB9C-C74E-AF8A-2BB9A2CFFD1B}"/>
                </a:ext>
              </a:extLst>
            </p:cNvPr>
            <p:cNvGrpSpPr/>
            <p:nvPr/>
          </p:nvGrpSpPr>
          <p:grpSpPr>
            <a:xfrm>
              <a:off x="2890049" y="2676344"/>
              <a:ext cx="858180" cy="549682"/>
              <a:chOff x="2974871" y="2446088"/>
              <a:chExt cx="1077798" cy="792865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3B83D73-52F0-414E-8586-D4AA5C111D57}"/>
                  </a:ext>
                </a:extLst>
              </p:cNvPr>
              <p:cNvSpPr/>
              <p:nvPr/>
            </p:nvSpPr>
            <p:spPr>
              <a:xfrm>
                <a:off x="2974871" y="2465117"/>
                <a:ext cx="164795" cy="24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79898AF2-98A9-4B4B-A8CF-EC0822979B35}"/>
                  </a:ext>
                </a:extLst>
              </p:cNvPr>
              <p:cNvSpPr/>
              <p:nvPr/>
            </p:nvSpPr>
            <p:spPr>
              <a:xfrm>
                <a:off x="3887874" y="2446088"/>
                <a:ext cx="164795" cy="24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FA7F4FD-8521-8E4A-A878-DBD1214252DA}"/>
                  </a:ext>
                </a:extLst>
              </p:cNvPr>
              <p:cNvSpPr/>
              <p:nvPr/>
            </p:nvSpPr>
            <p:spPr>
              <a:xfrm>
                <a:off x="2974871" y="2962445"/>
                <a:ext cx="164795" cy="24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50DE606-13FB-7D47-AE9D-12A4A4ED3613}"/>
                  </a:ext>
                </a:extLst>
              </p:cNvPr>
              <p:cNvSpPr/>
              <p:nvPr/>
            </p:nvSpPr>
            <p:spPr>
              <a:xfrm>
                <a:off x="3863561" y="2986942"/>
                <a:ext cx="164795" cy="24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8830A51-E219-504D-8672-B508471D50BB}"/>
                  </a:ext>
                </a:extLst>
              </p:cNvPr>
              <p:cNvSpPr/>
              <p:nvPr/>
            </p:nvSpPr>
            <p:spPr>
              <a:xfrm>
                <a:off x="3040739" y="2469441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31D5149-93BA-CE4A-9A62-661A064BADBE}"/>
                  </a:ext>
                </a:extLst>
              </p:cNvPr>
              <p:cNvSpPr/>
              <p:nvPr/>
            </p:nvSpPr>
            <p:spPr>
              <a:xfrm>
                <a:off x="3896344" y="2452304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19AE4B29-0141-E041-9DB4-2B4E06923120}"/>
                  </a:ext>
                </a:extLst>
              </p:cNvPr>
              <p:cNvSpPr/>
              <p:nvPr/>
            </p:nvSpPr>
            <p:spPr>
              <a:xfrm>
                <a:off x="3037385" y="2914438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1D22E1A-232D-6C46-962F-AC3797B4BD07}"/>
                  </a:ext>
                </a:extLst>
              </p:cNvPr>
              <p:cNvSpPr/>
              <p:nvPr/>
            </p:nvSpPr>
            <p:spPr>
              <a:xfrm>
                <a:off x="3857555" y="2897301"/>
                <a:ext cx="151961" cy="3245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E0AA18D5-A8B3-C049-AE25-87FCB8761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427" y="2396843"/>
              <a:ext cx="2281001" cy="130567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37228F9-6950-774C-9207-90A448719BA7}"/>
                </a:ext>
              </a:extLst>
            </p:cNvPr>
            <p:cNvSpPr txBox="1"/>
            <p:nvPr/>
          </p:nvSpPr>
          <p:spPr>
            <a:xfrm>
              <a:off x="871328" y="3707603"/>
              <a:ext cx="2627263" cy="4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/>
                <a:t>ID</a:t>
              </a:r>
              <a:r>
                <a:rPr kumimoji="1" lang="ja-JP" altLang="en-US" sz="1000"/>
                <a:t>はシールになっています。</a:t>
              </a:r>
              <a:endParaRPr kumimoji="1" lang="en-US" altLang="ja-JP" sz="1000" dirty="0"/>
            </a:p>
            <a:p>
              <a:r>
                <a:rPr kumimoji="1" lang="ja-JP" altLang="en-US" sz="1000"/>
                <a:t>ノートなどに貼っておいてください。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4A861980-BE0B-B546-98C9-5EDCBC18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14" y="970612"/>
            <a:ext cx="603872" cy="60681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0CC4C6-BE57-1A4E-8A08-1311D8EF6327}"/>
              </a:ext>
            </a:extLst>
          </p:cNvPr>
          <p:cNvSpPr/>
          <p:nvPr/>
        </p:nvSpPr>
        <p:spPr>
          <a:xfrm>
            <a:off x="3459196" y="59663"/>
            <a:ext cx="354965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0955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令和4年</a:t>
            </a:r>
            <a:r>
              <a:rPr lang="en-US" altLang="ja-JP" sz="1000" dirty="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7</a:t>
            </a:r>
            <a:r>
              <a:rPr lang="ja-JP" altLang="ja-JP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月吉日</a:t>
            </a:r>
            <a:endParaRPr lang="ja-JP" altLang="ja-JP" sz="100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B730EFB-758A-B247-92EF-C4D7707DD4B6}"/>
              </a:ext>
            </a:extLst>
          </p:cNvPr>
          <p:cNvSpPr/>
          <p:nvPr/>
        </p:nvSpPr>
        <p:spPr>
          <a:xfrm>
            <a:off x="4520657" y="1601498"/>
            <a:ext cx="35496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095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英語が読めない</a:t>
            </a:r>
            <a:endParaRPr lang="en-US" altLang="ja-JP" sz="8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indent="2095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小学</a:t>
            </a:r>
            <a:r>
              <a:rPr lang="en-US" altLang="ja-JP" sz="800" dirty="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4</a:t>
            </a:r>
            <a:r>
              <a:rPr lang="ja-JP" altLang="en-US" sz="8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年生も</a:t>
            </a:r>
            <a:endParaRPr lang="en-US" altLang="ja-JP" sz="8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indent="2095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８ヶ月で</a:t>
            </a:r>
            <a:endParaRPr lang="en-US" altLang="ja-JP" sz="8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  <a:p>
            <a:pPr lvl="0" indent="2095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発音が上手に</a:t>
            </a:r>
            <a:endParaRPr lang="en-US" altLang="ja-JP" sz="8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AACC0B-3A9F-0E41-91F8-BC83CFB02524}"/>
              </a:ext>
            </a:extLst>
          </p:cNvPr>
          <p:cNvSpPr/>
          <p:nvPr/>
        </p:nvSpPr>
        <p:spPr>
          <a:xfrm>
            <a:off x="5859531" y="6152131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カリキュラム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FCF60D6-2D35-2048-B4AE-DA2003352015}"/>
              </a:ext>
            </a:extLst>
          </p:cNvPr>
          <p:cNvSpPr/>
          <p:nvPr/>
        </p:nvSpPr>
        <p:spPr>
          <a:xfrm>
            <a:off x="3995616" y="7222510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文法項目を検索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DCB8C2A-AF88-7B4B-A4C9-4F850CF29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138" y="3374937"/>
            <a:ext cx="1986655" cy="13832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0A53F0-9431-C245-A599-6B896D5C0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083" y="5413360"/>
            <a:ext cx="673005" cy="67300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97E248C-1DE1-6C4D-90EB-0FEEA35D1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4886" y="6526495"/>
            <a:ext cx="673005" cy="666859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8B77F8C-892E-804D-B09A-093E1F00655E}"/>
              </a:ext>
            </a:extLst>
          </p:cNvPr>
          <p:cNvSpPr/>
          <p:nvPr/>
        </p:nvSpPr>
        <p:spPr>
          <a:xfrm>
            <a:off x="5793216" y="8006893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受験・英検対策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628ED30-1BC5-C449-AA9B-C68AEFBD54F6}"/>
              </a:ext>
            </a:extLst>
          </p:cNvPr>
          <p:cNvSpPr/>
          <p:nvPr/>
        </p:nvSpPr>
        <p:spPr>
          <a:xfrm>
            <a:off x="4106318" y="9154024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お問い合わせ</a:t>
            </a:r>
            <a:endParaRPr lang="en-US" altLang="ja-JP" sz="1000" dirty="0">
              <a:latin typeface="游明朝" panose="02020400000000000000" pitchFamily="18" charset="-128"/>
              <a:ea typeface="HG丸ｺﾞｼｯｸM-PRO" panose="020F06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1B5715A1-BCD4-534B-A8B8-359726FD0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3013" y="7291347"/>
            <a:ext cx="673005" cy="66076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65C3B61-70F3-7863-504D-E17FAF647A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826" y="8463905"/>
            <a:ext cx="654065" cy="654065"/>
          </a:xfrm>
          <a:prstGeom prst="rect">
            <a:avLst/>
          </a:prstGeom>
        </p:spPr>
      </p:pic>
      <p:sp>
        <p:nvSpPr>
          <p:cNvPr id="7" name="Google Shape;104;p1">
            <a:extLst>
              <a:ext uri="{FF2B5EF4-FFF2-40B4-BE49-F238E27FC236}">
                <a16:creationId xmlns:a16="http://schemas.microsoft.com/office/drawing/2014/main" id="{510F0342-C508-2BBA-F324-5123DBCFEFD9}"/>
              </a:ext>
            </a:extLst>
          </p:cNvPr>
          <p:cNvSpPr txBox="1"/>
          <p:nvPr/>
        </p:nvSpPr>
        <p:spPr>
          <a:xfrm>
            <a:off x="2879977" y="9605586"/>
            <a:ext cx="80142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期日：　　　　月　　　　日（　　）まで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429445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20210</TotalTime>
  <Words>282</Words>
  <Application>Microsoft Macintosh PowerPoint</Application>
  <PresentationFormat>ユーザー設定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HGMaruGothicMPRO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REKIDS</dc:creator>
  <cp:lastModifiedBy>株式会社 REKIDS</cp:lastModifiedBy>
  <cp:revision>26</cp:revision>
  <cp:lastPrinted>2022-07-13T05:25:18Z</cp:lastPrinted>
  <dcterms:created xsi:type="dcterms:W3CDTF">2022-05-24T06:59:21Z</dcterms:created>
  <dcterms:modified xsi:type="dcterms:W3CDTF">2022-08-16T01:30:00Z</dcterms:modified>
</cp:coreProperties>
</file>